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0000" autoAdjust="0"/>
  </p:normalViewPr>
  <p:slideViewPr>
    <p:cSldViewPr>
      <p:cViewPr varScale="1">
        <p:scale>
          <a:sx n="55" d="100"/>
          <a:sy n="55" d="100"/>
        </p:scale>
        <p:origin x="-1560" y="-90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CF2F-BA85-42A7-AC03-6E2CC5F35B2F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D2B49-301C-4CAF-AA4E-D2503734CF1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languages have been chosen as they all support the shared memory model of computation. We use a mixture of languages that have been used in the real-time embedded systems domain and those that have not.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2B49-301C-4CAF-AA4E-D2503734CF1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data into</a:t>
            </a:r>
            <a:r>
              <a:rPr lang="en-GB" baseline="0" dirty="0" smtClean="0"/>
              <a:t> array first</a:t>
            </a:r>
          </a:p>
          <a:p>
            <a:r>
              <a:rPr lang="en-GB" baseline="0" dirty="0" smtClean="0"/>
              <a:t>Remove unreferenced variables</a:t>
            </a:r>
          </a:p>
          <a:p>
            <a:r>
              <a:rPr lang="en-GB" baseline="0" dirty="0" smtClean="0"/>
              <a:t>Copy variable to thread local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2B49-301C-4CAF-AA4E-D2503734CF1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because the size of the data set is 128! Hence the overheads of thread creations has</a:t>
            </a:r>
            <a:r>
              <a:rPr lang="en-GB" baseline="0" dirty="0" smtClean="0"/>
              <a:t> more impact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D2B49-301C-4CAF-AA4E-D2503734CF10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pic>
        <p:nvPicPr>
          <p:cNvPr id="14" name="Picture 17" descr="RTS_LOGO_COL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-685800"/>
            <a:ext cx="4867275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1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583C7C0-445C-4728-BA35-1072DFBA0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3" y="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1301551"/>
            <a:ext cx="8597900" cy="49357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44383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75815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86610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44700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37398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23110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02168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350963" y="116632"/>
            <a:ext cx="7793037" cy="80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196752"/>
            <a:ext cx="8597900" cy="493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035" name="Picture 14" descr="RTS_LOGO_COLOU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8563" y="5943600"/>
            <a:ext cx="1595437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27" name="Text Box 15"/>
          <p:cNvSpPr txBox="1">
            <a:spLocks noChangeArrowheads="1"/>
          </p:cNvSpPr>
          <p:nvPr/>
        </p:nvSpPr>
        <p:spPr bwMode="auto">
          <a:xfrm>
            <a:off x="4191000" y="6400800"/>
            <a:ext cx="1920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fld id="{71D0AA64-062A-4C5A-A429-7B4AA2F6A42E}" type="slidenum">
              <a:rPr lang="en-GB" sz="1000"/>
              <a:pPr>
                <a:defRPr/>
              </a:pPr>
              <a:t>‹#›</a:t>
            </a:fld>
            <a:r>
              <a:rPr lang="en-GB" sz="1000" dirty="0"/>
              <a:t> - </a:t>
            </a:r>
            <a:r>
              <a:rPr lang="en-GB" sz="1000" dirty="0" smtClean="0"/>
              <a:t>26</a:t>
            </a:r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Ø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Using </a:t>
            </a:r>
            <a:r>
              <a:rPr lang="en-GB" sz="2800" dirty="0" err="1" smtClean="0"/>
              <a:t>JetBench</a:t>
            </a:r>
            <a:r>
              <a:rPr lang="en-GB" sz="2800" dirty="0" smtClean="0"/>
              <a:t> to Evaluate the Efficiency of Multiprocessor Support for Parallel Processing</a:t>
            </a:r>
            <a:endParaRPr 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/>
              <a:t>HaiTao</a:t>
            </a:r>
            <a:r>
              <a:rPr lang="en-US" sz="2800" dirty="0" smtClean="0"/>
              <a:t> Mei and Andy </a:t>
            </a:r>
            <a:r>
              <a:rPr lang="en-US" sz="2800" dirty="0" err="1" smtClean="0"/>
              <a:t>Wellings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Department of Computer Science</a:t>
            </a:r>
          </a:p>
          <a:p>
            <a:pPr eaLnBrk="1" hangingPunct="1"/>
            <a:r>
              <a:rPr lang="en-US" sz="2800" dirty="0" smtClean="0"/>
              <a:t>University of York, 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Revised structure</a:t>
            </a:r>
            <a:endParaRPr lang="en-GB" dirty="0"/>
          </a:p>
        </p:txBody>
      </p:sp>
      <p:pic>
        <p:nvPicPr>
          <p:cNvPr id="3" name="Picture 2" descr="figur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1380870"/>
            <a:ext cx="3242185" cy="4712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4026024" cy="4114800"/>
          </a:xfrm>
        </p:spPr>
        <p:txBody>
          <a:bodyPr/>
          <a:lstStyle/>
          <a:p>
            <a:r>
              <a:rPr lang="en-GB" sz="2400" dirty="0" err="1" smtClean="0"/>
              <a:t>Ada</a:t>
            </a:r>
            <a:endParaRPr lang="en-GB" sz="2400" dirty="0" smtClean="0"/>
          </a:p>
          <a:p>
            <a:pPr lvl="1"/>
            <a:r>
              <a:rPr lang="en-GB" dirty="0" err="1" smtClean="0"/>
              <a:t>AdaCore</a:t>
            </a:r>
            <a:r>
              <a:rPr lang="en-GB" dirty="0" smtClean="0"/>
              <a:t> GNAT GPL 4.6</a:t>
            </a:r>
          </a:p>
          <a:p>
            <a:r>
              <a:rPr lang="en-GB" sz="2400" dirty="0" smtClean="0"/>
              <a:t>C used with OMP</a:t>
            </a:r>
          </a:p>
          <a:p>
            <a:pPr lvl="1"/>
            <a:r>
              <a:rPr lang="en-GB" dirty="0" err="1" smtClean="0"/>
              <a:t>gcc</a:t>
            </a:r>
            <a:r>
              <a:rPr lang="en-GB" dirty="0" smtClean="0"/>
              <a:t> 4.8.2 and </a:t>
            </a:r>
            <a:r>
              <a:rPr lang="en-GB" dirty="0" err="1" smtClean="0"/>
              <a:t>OpenMP</a:t>
            </a:r>
            <a:r>
              <a:rPr lang="en-GB" dirty="0" smtClean="0"/>
              <a:t> 3.1</a:t>
            </a:r>
          </a:p>
          <a:p>
            <a:r>
              <a:rPr lang="en-GB" sz="2400" dirty="0" smtClean="0"/>
              <a:t>Java 8</a:t>
            </a:r>
          </a:p>
          <a:p>
            <a:pPr lvl="1"/>
            <a:r>
              <a:rPr lang="en-GB" dirty="0" smtClean="0"/>
              <a:t>Java version 1.8.0_05 (build 1.8.0_05-b13)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3810000" cy="4114800"/>
          </a:xfrm>
        </p:spPr>
        <p:txBody>
          <a:bodyPr/>
          <a:lstStyle/>
          <a:p>
            <a:r>
              <a:rPr lang="en-GB" sz="2400" dirty="0" smtClean="0"/>
              <a:t>Java using Open MP</a:t>
            </a:r>
          </a:p>
          <a:p>
            <a:pPr lvl="1"/>
            <a:r>
              <a:rPr lang="en-GB" dirty="0" smtClean="0"/>
              <a:t>jomp1.0b.</a:t>
            </a:r>
          </a:p>
          <a:p>
            <a:r>
              <a:rPr lang="en-GB" sz="2400" dirty="0" smtClean="0"/>
              <a:t>RTSJ</a:t>
            </a:r>
          </a:p>
          <a:p>
            <a:pPr lvl="1"/>
            <a:r>
              <a:rPr lang="en-GB" dirty="0" smtClean="0"/>
              <a:t>Jamaica Builder 6.2 Release 4 (build 8016).</a:t>
            </a:r>
          </a:p>
          <a:p>
            <a:r>
              <a:rPr lang="en-GB" sz="2400" dirty="0" smtClean="0"/>
              <a:t> C#</a:t>
            </a:r>
          </a:p>
          <a:p>
            <a:pPr lvl="1"/>
            <a:r>
              <a:rPr lang="en-GB" dirty="0" smtClean="0"/>
              <a:t>Mono JIT compiler version 3.2.8.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ssDead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6761988" cy="429310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II</a:t>
            </a:r>
            <a:endParaRPr lang="en-GB" dirty="0"/>
          </a:p>
        </p:txBody>
      </p:sp>
      <p:pic>
        <p:nvPicPr>
          <p:cNvPr id="3" name="Picture 2" descr="ResponseTim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428196" cy="47971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III</a:t>
            </a:r>
            <a:endParaRPr lang="en-GB" dirty="0"/>
          </a:p>
        </p:txBody>
      </p:sp>
      <p:pic>
        <p:nvPicPr>
          <p:cNvPr id="3" name="Picture 2" descr="Speed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268760"/>
            <a:ext cx="7783892" cy="5026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Analysis of variance (ANOVA) is a general statistical technique for separating the total variation in a set of measurements into </a:t>
            </a:r>
          </a:p>
          <a:p>
            <a:pPr lvl="1"/>
            <a:r>
              <a:rPr lang="en-GB" sz="2400" dirty="0" smtClean="0"/>
              <a:t>the variation due to </a:t>
            </a:r>
            <a:r>
              <a:rPr lang="en-GB" sz="2400" dirty="0" smtClean="0">
                <a:solidFill>
                  <a:srgbClr val="FF0000"/>
                </a:solidFill>
              </a:rPr>
              <a:t>measurement noise </a:t>
            </a:r>
            <a:r>
              <a:rPr lang="en-GB" sz="2400" dirty="0" smtClean="0"/>
              <a:t>and the </a:t>
            </a:r>
          </a:p>
          <a:p>
            <a:pPr lvl="1"/>
            <a:r>
              <a:rPr lang="en-GB" sz="2400" dirty="0" smtClean="0"/>
              <a:t>variation due to </a:t>
            </a:r>
            <a:r>
              <a:rPr lang="en-GB" sz="2400" dirty="0" smtClean="0">
                <a:solidFill>
                  <a:srgbClr val="FF0000"/>
                </a:solidFill>
              </a:rPr>
              <a:t>real differences </a:t>
            </a:r>
            <a:r>
              <a:rPr lang="en-GB" sz="2400" dirty="0" smtClean="0"/>
              <a:t>among the alternatives being compared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Two-way ANOVA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Examines the influence of two different  independent variables on one dependent variable</a:t>
            </a:r>
          </a:p>
          <a:p>
            <a:r>
              <a:rPr lang="en-GB" sz="2800" dirty="0" smtClean="0"/>
              <a:t>It determines both the main effect of contributions of each independent variable and if there is an interaction effect between them </a:t>
            </a:r>
          </a:p>
          <a:p>
            <a:r>
              <a:rPr lang="en-GB" sz="2800" dirty="0" smtClean="0"/>
              <a:t>The analysis computes an F value which describes this relationship</a:t>
            </a:r>
          </a:p>
          <a:p>
            <a:r>
              <a:rPr lang="en-GB" sz="2800" dirty="0" smtClean="0"/>
              <a:t>It is an appropriate technique for the analysis of the measurements of execution/response times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Goals of analysis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To prove that both programming languages and the number of cores have an impact on the benchmark's response times, </a:t>
            </a:r>
          </a:p>
          <a:p>
            <a:pPr lvl="1"/>
            <a:r>
              <a:rPr lang="en-GB" sz="2400" dirty="0" smtClean="0"/>
              <a:t>and also that there is significant interaction between them,</a:t>
            </a:r>
          </a:p>
          <a:p>
            <a:pPr lvl="1"/>
            <a:r>
              <a:rPr lang="en-GB" sz="2400" dirty="0" smtClean="0"/>
              <a:t> i.e. different programming languages have different efficiency impacts in multiprocessor parallel processing</a:t>
            </a:r>
          </a:p>
          <a:p>
            <a:r>
              <a:rPr lang="en-GB" sz="2800" dirty="0" smtClean="0"/>
              <a:t>The null hypothesis is made that both factors (programming languages and number of cores) have no effect on the benchmark's response times, i.e. its efficiency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ANOVA Analysis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4488" y="4797152"/>
            <a:ext cx="8597900" cy="615281"/>
          </a:xfrm>
        </p:spPr>
        <p:txBody>
          <a:bodyPr/>
          <a:lstStyle/>
          <a:p>
            <a:r>
              <a:rPr lang="en-GB" dirty="0" smtClean="0"/>
              <a:t>Calculations performed by </a:t>
            </a:r>
            <a:r>
              <a:rPr lang="en-GB" dirty="0" err="1" smtClean="0"/>
              <a:t>Matlab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03648" y="1916832"/>
          <a:ext cx="60960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Source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Probability of null hypothesis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 value for 0.01 probability of null hypothesis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41650.41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 0.01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3.48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Languages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10576.99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 0.01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2.956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Interaction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914.45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 0.01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1.791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5661248"/>
            <a:ext cx="7390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Of course, this doesn’t tell us much.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It could be one bad implementation, e.g. Java JOMP!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Tukey</a:t>
            </a:r>
            <a:r>
              <a:rPr lang="en-GB" dirty="0" smtClean="0"/>
              <a:t> HSD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Compares the means of every language with the means of every other language to find significant differences</a:t>
            </a:r>
          </a:p>
          <a:p>
            <a:r>
              <a:rPr lang="en-GB" dirty="0" smtClean="0"/>
              <a:t>A &gt;&gt; B indicates the means are significantly different and A is larger than B</a:t>
            </a:r>
          </a:p>
          <a:p>
            <a:r>
              <a:rPr lang="en-GB" dirty="0" smtClean="0"/>
              <a:t>A &gt; B indicates the means are NOT significantly different but A is larger than B</a:t>
            </a:r>
          </a:p>
          <a:p>
            <a:r>
              <a:rPr lang="en-GB" dirty="0" err="1" smtClean="0"/>
              <a:t>Matlab</a:t>
            </a:r>
            <a:r>
              <a:rPr lang="en-GB" dirty="0" smtClean="0"/>
              <a:t> used to perform calculations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Goal of the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To compare how efficiently the concurrency models of various programming languages are implemented on multiprocessor SMP systems </a:t>
            </a:r>
          </a:p>
          <a:p>
            <a:r>
              <a:rPr lang="en-GB" sz="2800" dirty="0" smtClean="0"/>
              <a:t>Given a program running on Linux/Windows does it really matter what language you use?</a:t>
            </a:r>
          </a:p>
          <a:p>
            <a:r>
              <a:rPr lang="en-GB" sz="2800" dirty="0" smtClean="0"/>
              <a:t>Evaluate </a:t>
            </a:r>
          </a:p>
          <a:p>
            <a:pPr lvl="1"/>
            <a:r>
              <a:rPr lang="en-GB" sz="2400" dirty="0" err="1" smtClean="0"/>
              <a:t>Ada</a:t>
            </a:r>
            <a:r>
              <a:rPr lang="en-GB" sz="2400" dirty="0" smtClean="0"/>
              <a:t>, C (+ OMP), RTSJ (Jamaica) ― with compiled implementations</a:t>
            </a:r>
          </a:p>
          <a:p>
            <a:pPr lvl="1"/>
            <a:r>
              <a:rPr lang="en-GB" sz="2400" dirty="0" smtClean="0"/>
              <a:t>C#, Java, Java with Thread Pools, Java with JOMP ― with JIT implementations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200" dirty="0" smtClean="0"/>
              <a:t>Response Times: 1 and 2 Cores</a:t>
            </a:r>
            <a:endParaRPr lang="en-GB" sz="4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777230" y="1052735"/>
            <a:ext cx="4366770" cy="5048112"/>
            <a:chOff x="4777230" y="1052735"/>
            <a:chExt cx="4366770" cy="5048112"/>
          </a:xfrm>
        </p:grpSpPr>
        <p:pic>
          <p:nvPicPr>
            <p:cNvPr id="4" name="Picture 3" descr="HSD_ResTime_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77230" y="1052735"/>
              <a:ext cx="4150746" cy="341826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895528" y="5085184"/>
              <a:ext cx="42484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Java JOMP &gt;&gt; C# &gt;&gt; Java &gt; Java </a:t>
              </a:r>
              <a:r>
                <a:rPr lang="en-GB" sz="2000" dirty="0" err="1" smtClean="0"/>
                <a:t>ForkJoin</a:t>
              </a:r>
              <a:r>
                <a:rPr lang="en-GB" sz="2000" dirty="0" smtClean="0"/>
                <a:t> &gt;&gt; RTSJ &gt; </a:t>
              </a:r>
              <a:r>
                <a:rPr lang="en-GB" sz="2000" dirty="0" err="1" smtClean="0"/>
                <a:t>Ada</a:t>
              </a:r>
              <a:r>
                <a:rPr lang="en-GB" sz="2000" dirty="0" smtClean="0"/>
                <a:t> &gt; C + </a:t>
              </a:r>
              <a:r>
                <a:rPr lang="en-GB" sz="2000" dirty="0" err="1" smtClean="0"/>
                <a:t>OpenMP</a:t>
              </a:r>
              <a:endParaRPr lang="en-GB" sz="2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79512" y="1052736"/>
            <a:ext cx="4392488" cy="5048111"/>
            <a:chOff x="179512" y="1052736"/>
            <a:chExt cx="4392488" cy="5048111"/>
          </a:xfrm>
        </p:grpSpPr>
        <p:pic>
          <p:nvPicPr>
            <p:cNvPr id="3" name="Picture 2" descr="HSD_ResTime_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1558" y="1052736"/>
              <a:ext cx="4070442" cy="3352128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79512" y="5085184"/>
              <a:ext cx="424847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/>
                <a:t>Java JOMP &gt;&gt; C# &gt;&gt; Java </a:t>
              </a:r>
              <a:r>
                <a:rPr lang="en-GB" sz="2000" dirty="0" err="1" smtClean="0"/>
                <a:t>ForkJoin</a:t>
              </a:r>
              <a:r>
                <a:rPr lang="en-GB" sz="2000" dirty="0" smtClean="0"/>
                <a:t> &gt; Java &gt;&gt; RTSJ &gt;&gt; C + </a:t>
              </a:r>
              <a:r>
                <a:rPr lang="en-GB" sz="2000" dirty="0" err="1" smtClean="0"/>
                <a:t>OpenMP</a:t>
              </a:r>
              <a:r>
                <a:rPr lang="en-GB" sz="2000" dirty="0" smtClean="0"/>
                <a:t> </a:t>
              </a:r>
              <a:r>
                <a:rPr lang="en-GB" sz="2000" dirty="0" smtClean="0"/>
                <a:t>&gt; </a:t>
              </a:r>
              <a:r>
                <a:rPr lang="en-GB" sz="2000" dirty="0" err="1" smtClean="0"/>
                <a:t>Ada</a:t>
              </a:r>
              <a:endParaRPr lang="en-GB" sz="2000" dirty="0"/>
            </a:p>
          </p:txBody>
        </p:sp>
      </p:grpSp>
      <p:sp>
        <p:nvSpPr>
          <p:cNvPr id="8" name="Oval 7"/>
          <p:cNvSpPr/>
          <p:nvPr/>
        </p:nvSpPr>
        <p:spPr bwMode="auto">
          <a:xfrm>
            <a:off x="1187624" y="1484784"/>
            <a:ext cx="720080" cy="2376264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436096" y="1637184"/>
            <a:ext cx="720080" cy="2376264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200" dirty="0" smtClean="0"/>
              <a:t>Response Times: 4 and 8 Cores</a:t>
            </a:r>
            <a:endParaRPr lang="en-GB" sz="4200" dirty="0"/>
          </a:p>
        </p:txBody>
      </p:sp>
      <p:pic>
        <p:nvPicPr>
          <p:cNvPr id="4" name="Picture 3" descr="HSD_ResTime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43" y="1184044"/>
            <a:ext cx="4730789" cy="3895943"/>
          </a:xfrm>
          <a:prstGeom prst="rect">
            <a:avLst/>
          </a:prstGeom>
        </p:spPr>
      </p:pic>
      <p:pic>
        <p:nvPicPr>
          <p:cNvPr id="5" name="Picture 4" descr="HSD_ResTime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184044"/>
            <a:ext cx="4824536" cy="3973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Speed-UP: 2 and 4 Cores</a:t>
            </a:r>
            <a:endParaRPr lang="en-GB" dirty="0"/>
          </a:p>
        </p:txBody>
      </p:sp>
      <p:pic>
        <p:nvPicPr>
          <p:cNvPr id="3" name="Picture 2" descr="HSD_Speedup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24744"/>
            <a:ext cx="4944825" cy="4072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445224"/>
            <a:ext cx="4067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RTSJ &gt; </a:t>
            </a:r>
            <a:r>
              <a:rPr lang="en-GB" sz="1600" dirty="0" err="1" smtClean="0"/>
              <a:t>C+OpenMP</a:t>
            </a:r>
            <a:r>
              <a:rPr lang="en-GB" sz="1600" dirty="0" smtClean="0"/>
              <a:t> &gt; C# &gt; </a:t>
            </a:r>
            <a:r>
              <a:rPr lang="en-GB" sz="1600" dirty="0" err="1" smtClean="0"/>
              <a:t>Ada</a:t>
            </a:r>
            <a:r>
              <a:rPr lang="en-GB" sz="1600" dirty="0" smtClean="0"/>
              <a:t> &gt; </a:t>
            </a:r>
          </a:p>
          <a:p>
            <a:pPr algn="ctr"/>
            <a:r>
              <a:rPr lang="en-GB" sz="1600" dirty="0" smtClean="0"/>
              <a:t>Java </a:t>
            </a:r>
            <a:r>
              <a:rPr lang="en-GB" sz="1600" dirty="0" err="1" smtClean="0"/>
              <a:t>ForkJoin</a:t>
            </a:r>
            <a:r>
              <a:rPr lang="en-GB" sz="1600" dirty="0" smtClean="0"/>
              <a:t> &gt; </a:t>
            </a:r>
          </a:p>
          <a:p>
            <a:pPr algn="ctr"/>
            <a:r>
              <a:rPr lang="en-GB" sz="1600" dirty="0" smtClean="0"/>
              <a:t>Java &gt;&gt; Java JOMP</a:t>
            </a:r>
            <a:endParaRPr lang="en-GB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4587429" y="1124744"/>
            <a:ext cx="4809107" cy="4905255"/>
            <a:chOff x="4587429" y="1124744"/>
            <a:chExt cx="4809107" cy="4905255"/>
          </a:xfrm>
        </p:grpSpPr>
        <p:pic>
          <p:nvPicPr>
            <p:cNvPr id="4" name="Picture 3" descr="HSD_Speedup_4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587429" y="1124744"/>
              <a:ext cx="4809107" cy="396044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788024" y="5445224"/>
              <a:ext cx="41995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 err="1" smtClean="0"/>
                <a:t>C+OpenMP</a:t>
              </a:r>
              <a:r>
                <a:rPr lang="en-GB" sz="1600" dirty="0" smtClean="0"/>
                <a:t> &gt; C# &gt; RTSJ &gt; </a:t>
              </a:r>
              <a:r>
                <a:rPr lang="en-GB" sz="1600" dirty="0" err="1" smtClean="0"/>
                <a:t>Ada</a:t>
              </a:r>
              <a:r>
                <a:rPr lang="en-GB" sz="1600" dirty="0" smtClean="0"/>
                <a:t> &gt;&gt; Java &gt; </a:t>
              </a:r>
            </a:p>
            <a:p>
              <a:r>
                <a:rPr lang="en-GB" sz="1600" dirty="0" smtClean="0"/>
                <a:t>Java </a:t>
              </a:r>
              <a:r>
                <a:rPr lang="en-GB" sz="1600" dirty="0" err="1" smtClean="0"/>
                <a:t>ForkJoin</a:t>
              </a:r>
              <a:r>
                <a:rPr lang="en-GB" sz="1600" dirty="0" smtClean="0"/>
                <a:t> &gt;&gt; Java JOMP</a:t>
              </a:r>
              <a:endParaRPr lang="en-GB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Speed-UP: 6 and 8 Cores</a:t>
            </a:r>
            <a:endParaRPr lang="en-GB" dirty="0"/>
          </a:p>
        </p:txBody>
      </p:sp>
      <p:pic>
        <p:nvPicPr>
          <p:cNvPr id="3" name="Picture 2" descr="HSD_Speedup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04" y="1528850"/>
            <a:ext cx="4789528" cy="3944316"/>
          </a:xfrm>
          <a:prstGeom prst="rect">
            <a:avLst/>
          </a:prstGeom>
        </p:spPr>
      </p:pic>
      <p:pic>
        <p:nvPicPr>
          <p:cNvPr id="4" name="Picture 3" descr="HSD_Speedup_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528850"/>
            <a:ext cx="4614651" cy="3800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83768" y="5877272"/>
            <a:ext cx="379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Impact of </a:t>
            </a:r>
            <a:r>
              <a:rPr lang="en-GB" dirty="0" err="1" smtClean="0"/>
              <a:t>hyperthreading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Times using </a:t>
            </a:r>
            <a:r>
              <a:rPr lang="en-GB" dirty="0" err="1" smtClean="0"/>
              <a:t>Simics</a:t>
            </a:r>
            <a:endParaRPr lang="en-GB" dirty="0"/>
          </a:p>
        </p:txBody>
      </p:sp>
      <p:pic>
        <p:nvPicPr>
          <p:cNvPr id="3" name="Picture 2" descr="SimicsResponseTim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1328981"/>
            <a:ext cx="7488832" cy="4836323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 bwMode="auto">
          <a:xfrm>
            <a:off x="6444208" y="4725144"/>
            <a:ext cx="2160240" cy="1296144"/>
          </a:xfrm>
          <a:prstGeom prst="ellipse">
            <a:avLst/>
          </a:prstGeom>
          <a:noFill/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Speed-Up using </a:t>
            </a:r>
            <a:r>
              <a:rPr lang="en-GB" dirty="0" err="1" smtClean="0"/>
              <a:t>Simics</a:t>
            </a:r>
            <a:endParaRPr lang="en-GB" dirty="0"/>
          </a:p>
        </p:txBody>
      </p:sp>
      <p:pic>
        <p:nvPicPr>
          <p:cNvPr id="3" name="Picture 2" descr="SimicsSpeed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428300" cy="518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It now taken for granted that real-time and embedded platforms will be </a:t>
            </a:r>
            <a:r>
              <a:rPr lang="en-GB" sz="2800" dirty="0" err="1" smtClean="0"/>
              <a:t>multicore</a:t>
            </a:r>
            <a:endParaRPr lang="en-GB" sz="2800" dirty="0" smtClean="0"/>
          </a:p>
          <a:p>
            <a:r>
              <a:rPr lang="en-GB" sz="2800" dirty="0" smtClean="0"/>
              <a:t>Plethora of programming languages can be used</a:t>
            </a:r>
          </a:p>
          <a:p>
            <a:r>
              <a:rPr lang="en-GB" sz="2800" dirty="0" smtClean="0"/>
              <a:t>We chose </a:t>
            </a:r>
            <a:r>
              <a:rPr lang="en-GB" sz="2800" smtClean="0"/>
              <a:t>some languages </a:t>
            </a:r>
            <a:r>
              <a:rPr lang="en-GB" sz="2800" dirty="0" smtClean="0"/>
              <a:t>targeting real-time and others (that tend to be </a:t>
            </a:r>
            <a:r>
              <a:rPr lang="en-GB" sz="2800" dirty="0" err="1" smtClean="0"/>
              <a:t>JITted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Even allowing a warm up phase, JIT couldn’t match compiled code</a:t>
            </a:r>
          </a:p>
          <a:p>
            <a:r>
              <a:rPr lang="en-GB" sz="2800" dirty="0" smtClean="0"/>
              <a:t>Thread creation cost becomes more significant if not processing lots of input data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Use </a:t>
            </a:r>
            <a:r>
              <a:rPr lang="en-GB" sz="2800" dirty="0" err="1" smtClean="0"/>
              <a:t>JetBench</a:t>
            </a:r>
            <a:endParaRPr lang="en-GB" sz="2800" dirty="0" smtClean="0"/>
          </a:p>
          <a:p>
            <a:pPr lvl="1"/>
            <a:r>
              <a:rPr lang="en-GB" sz="2400" dirty="0" smtClean="0"/>
              <a:t>an application benchmark written in C used in conjunction with </a:t>
            </a:r>
            <a:r>
              <a:rPr lang="en-GB" sz="2400" dirty="0" err="1" smtClean="0"/>
              <a:t>OpenMP</a:t>
            </a:r>
            <a:endParaRPr lang="en-GB" sz="2400" dirty="0" smtClean="0"/>
          </a:p>
          <a:p>
            <a:pPr lvl="1"/>
            <a:r>
              <a:rPr lang="en-GB" sz="2400" dirty="0" smtClean="0"/>
              <a:t>contains real time jet engine thermodynamic calculations</a:t>
            </a:r>
          </a:p>
          <a:p>
            <a:pPr lvl="1"/>
            <a:r>
              <a:rPr lang="en-GB" sz="2400" dirty="0" smtClean="0"/>
              <a:t>calculations are inspired by a sequential application named NASA </a:t>
            </a:r>
            <a:r>
              <a:rPr lang="en-GB" sz="2400" dirty="0" err="1" smtClean="0"/>
              <a:t>EngineSim</a:t>
            </a:r>
            <a:endParaRPr lang="en-GB" sz="2400" dirty="0" smtClean="0"/>
          </a:p>
          <a:p>
            <a:pPr lvl="1"/>
            <a:r>
              <a:rPr lang="en-GB" sz="2400" dirty="0" smtClean="0"/>
              <a:t>simple parallel program</a:t>
            </a:r>
          </a:p>
          <a:p>
            <a:pPr lvl="1"/>
            <a:endParaRPr lang="en-GB" sz="2400" dirty="0" smtClean="0"/>
          </a:p>
          <a:p>
            <a:r>
              <a:rPr lang="en-GB" sz="2400" dirty="0" smtClean="0"/>
              <a:t>Rewrite </a:t>
            </a:r>
            <a:r>
              <a:rPr lang="en-GB" sz="2400" dirty="0" err="1" smtClean="0"/>
              <a:t>JetBench</a:t>
            </a:r>
            <a:r>
              <a:rPr lang="en-GB" sz="2400" dirty="0" smtClean="0"/>
              <a:t> in</a:t>
            </a:r>
          </a:p>
          <a:p>
            <a:pPr lvl="1"/>
            <a:r>
              <a:rPr lang="en-GB" sz="2400" dirty="0" err="1" smtClean="0"/>
              <a:t>Ada</a:t>
            </a:r>
            <a:r>
              <a:rPr lang="en-GB" sz="2400" dirty="0" smtClean="0"/>
              <a:t>, C (+ OMP), RTSJ (Jamaica)</a:t>
            </a:r>
          </a:p>
          <a:p>
            <a:pPr lvl="1"/>
            <a:r>
              <a:rPr lang="en-GB" sz="2400" dirty="0" smtClean="0"/>
              <a:t>C#, Java, Java with Thread Pools, Java with JOMP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Approach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Use Linux </a:t>
            </a:r>
          </a:p>
          <a:p>
            <a:pPr lvl="1"/>
            <a:r>
              <a:rPr lang="en-GB" sz="2400" dirty="0" smtClean="0"/>
              <a:t>on a physical machine (1 – 8 cores)</a:t>
            </a:r>
          </a:p>
          <a:p>
            <a:pPr lvl="1"/>
            <a:r>
              <a:rPr lang="en-GB" sz="2400" dirty="0" smtClean="0"/>
              <a:t>via the </a:t>
            </a:r>
            <a:r>
              <a:rPr lang="en-GB" sz="2400" dirty="0" err="1" smtClean="0"/>
              <a:t>Simics</a:t>
            </a:r>
            <a:r>
              <a:rPr lang="en-GB" sz="2400" dirty="0" smtClean="0"/>
              <a:t> simulator (1-128 cores)</a:t>
            </a:r>
          </a:p>
          <a:p>
            <a:r>
              <a:rPr lang="en-GB" sz="2800" dirty="0" smtClean="0"/>
              <a:t>Measure response times and speed-ups</a:t>
            </a:r>
          </a:p>
          <a:p>
            <a:r>
              <a:rPr lang="en-GB" sz="2800" dirty="0" smtClean="0"/>
              <a:t>Use statistical techniques to evaluate the significance of the results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JetBench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8847584" cy="4824536"/>
          </a:xfrm>
        </p:spPr>
        <p:txBody>
          <a:bodyPr/>
          <a:lstStyle/>
          <a:p>
            <a:r>
              <a:rPr lang="en-GB" sz="2800" dirty="0" smtClean="0"/>
              <a:t>Goals:</a:t>
            </a:r>
          </a:p>
          <a:p>
            <a:pPr lvl="1"/>
            <a:r>
              <a:rPr lang="en-GB" sz="2400" dirty="0" smtClean="0"/>
              <a:t>to be a benchmark that can execute in parallel on multiprocessor platforms</a:t>
            </a:r>
          </a:p>
          <a:p>
            <a:pPr lvl="1"/>
            <a:r>
              <a:rPr lang="en-GB" sz="2400" dirty="0" smtClean="0"/>
              <a:t>to provide a tool to analyze real time performance of a real-time operating system, including thread scheduling, execution efficiency and memory management capabilities</a:t>
            </a:r>
          </a:p>
          <a:p>
            <a:r>
              <a:rPr lang="en-GB" dirty="0" smtClean="0"/>
              <a:t>3 step execution</a:t>
            </a:r>
          </a:p>
          <a:p>
            <a:pPr lvl="1"/>
            <a:r>
              <a:rPr lang="en-GB" sz="2400" dirty="0" smtClean="0"/>
              <a:t>initialization</a:t>
            </a:r>
          </a:p>
          <a:p>
            <a:pPr lvl="1"/>
            <a:r>
              <a:rPr lang="en-GB" sz="2400" dirty="0" smtClean="0"/>
              <a:t>create threads with the help of </a:t>
            </a:r>
            <a:r>
              <a:rPr lang="en-GB" sz="2400" dirty="0" err="1" smtClean="0"/>
              <a:t>OpenMP</a:t>
            </a:r>
            <a:r>
              <a:rPr lang="en-GB" sz="2400" dirty="0" smtClean="0"/>
              <a:t> and carry out the calculation in parallel</a:t>
            </a:r>
          </a:p>
          <a:p>
            <a:pPr lvl="1"/>
            <a:r>
              <a:rPr lang="en-GB" sz="2400" dirty="0" smtClean="0"/>
              <a:t>print out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JetBench</a:t>
            </a:r>
            <a:r>
              <a:rPr lang="en-GB" dirty="0" smtClean="0"/>
              <a:t>: Step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Initializes parameters and opens a file that contains all the input data needed</a:t>
            </a:r>
          </a:p>
          <a:p>
            <a:r>
              <a:rPr lang="en-GB" sz="2400" dirty="0" smtClean="0"/>
              <a:t>The input data consists of the values of three sensors: altitude, air speed, and throttle.</a:t>
            </a:r>
          </a:p>
          <a:p>
            <a:r>
              <a:rPr lang="en-GB" sz="2400" dirty="0" smtClean="0"/>
              <a:t>A fourth input value gives a contrived deadline that represents a time constraint on the calculation of the engine's performance figures</a:t>
            </a:r>
          </a:p>
          <a:p>
            <a:r>
              <a:rPr lang="en-GB" sz="2400" dirty="0" smtClean="0"/>
              <a:t>The deadline is fixed at a value of 0.05 seconds</a:t>
            </a:r>
          </a:p>
          <a:p>
            <a:pPr lvl="1"/>
            <a:r>
              <a:rPr lang="en-GB" sz="2000" dirty="0" smtClean="0"/>
              <a:t>This has been chosen to be approximately 2-3 times the value of the execution time of the raw C code calculations</a:t>
            </a:r>
          </a:p>
          <a:p>
            <a:pPr lvl="1"/>
            <a:r>
              <a:rPr lang="en-GB" sz="2000" dirty="0" smtClean="0"/>
              <a:t>Hence, the required utilization is less than 50%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JetBench</a:t>
            </a:r>
            <a:r>
              <a:rPr lang="en-GB" dirty="0" smtClean="0"/>
              <a:t>: Step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4346575"/>
          </a:xfrm>
        </p:spPr>
        <p:txBody>
          <a:bodyPr/>
          <a:lstStyle/>
          <a:p>
            <a:r>
              <a:rPr lang="en-GB" sz="2600" dirty="0" smtClean="0"/>
              <a:t>Creates and starts one worker thread for each processing core</a:t>
            </a:r>
          </a:p>
          <a:p>
            <a:pPr lvl="1"/>
            <a:r>
              <a:rPr lang="en-GB" sz="2400" dirty="0" smtClean="0"/>
              <a:t>All the threads  perform the same operations</a:t>
            </a:r>
          </a:p>
          <a:p>
            <a:r>
              <a:rPr lang="en-GB" sz="2600" dirty="0" smtClean="0"/>
              <a:t>Each thread calculates </a:t>
            </a:r>
            <a:r>
              <a:rPr lang="el-GR" dirty="0" smtClean="0">
                <a:latin typeface="Calibri"/>
              </a:rPr>
              <a:t>π</a:t>
            </a:r>
            <a:endParaRPr lang="en-GB" dirty="0" smtClean="0"/>
          </a:p>
          <a:p>
            <a:r>
              <a:rPr lang="en-GB" sz="2600" dirty="0" smtClean="0"/>
              <a:t>Then reads input data and carries out thermodynamic, geometry and engine performance calculations</a:t>
            </a:r>
          </a:p>
          <a:p>
            <a:r>
              <a:rPr lang="en-GB" sz="2600" dirty="0" smtClean="0"/>
              <a:t>The times taken to perform the calculations are recorded</a:t>
            </a:r>
          </a:p>
          <a:p>
            <a:r>
              <a:rPr lang="en-GB" sz="2600" dirty="0" smtClean="0"/>
              <a:t>When all the data is processed, the threads terminate 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JetBench</a:t>
            </a:r>
            <a:r>
              <a:rPr lang="en-GB" dirty="0" smtClean="0"/>
              <a:t>: Step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the last step, the results are collected from the second step and are printed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with </a:t>
            </a:r>
            <a:r>
              <a:rPr lang="en-GB" dirty="0" err="1" smtClean="0"/>
              <a:t>JetBench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Code is littered with needless access to shared variables and never-used variables</a:t>
            </a:r>
          </a:p>
          <a:p>
            <a:r>
              <a:rPr lang="en-GB" dirty="0" smtClean="0"/>
              <a:t>Race conditions </a:t>
            </a:r>
            <a:r>
              <a:rPr lang="en-GB" dirty="0" smtClean="0">
                <a:latin typeface="Calibri"/>
              </a:rPr>
              <a:t>—</a:t>
            </a:r>
            <a:r>
              <a:rPr lang="en-GB" dirty="0" smtClean="0"/>
              <a:t> no use of synchronization when shared variables are needed</a:t>
            </a:r>
          </a:p>
          <a:p>
            <a:r>
              <a:rPr lang="en-GB" dirty="0" smtClean="0"/>
              <a:t>Confuses response times with execution time</a:t>
            </a:r>
          </a:p>
          <a:p>
            <a:r>
              <a:rPr lang="en-GB" dirty="0" smtClean="0"/>
              <a:t>Ignores thread creation and termination overheads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Theme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1055</Words>
  <Application>Microsoft Office PowerPoint</Application>
  <PresentationFormat>On-screen Show (4:3)</PresentationFormat>
  <Paragraphs>141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Using JetBench to Evaluate the Efficiency of Multiprocessor Support for Parallel Processing</vt:lpstr>
      <vt:lpstr>Goal of the Work</vt:lpstr>
      <vt:lpstr>Approach</vt:lpstr>
      <vt:lpstr>Approach continued</vt:lpstr>
      <vt:lpstr>JetBench</vt:lpstr>
      <vt:lpstr>JetBench: Step 1</vt:lpstr>
      <vt:lpstr>JetBench: Step 2</vt:lpstr>
      <vt:lpstr>JetBench: Step 3</vt:lpstr>
      <vt:lpstr>Issues with JetBench</vt:lpstr>
      <vt:lpstr>Revised structure</vt:lpstr>
      <vt:lpstr>Languages</vt:lpstr>
      <vt:lpstr>Results I</vt:lpstr>
      <vt:lpstr>Results: II</vt:lpstr>
      <vt:lpstr>Results: III</vt:lpstr>
      <vt:lpstr>Analysis of Results</vt:lpstr>
      <vt:lpstr>Two-way ANOVA</vt:lpstr>
      <vt:lpstr>Goals of analysis</vt:lpstr>
      <vt:lpstr>ANOVA Analysis</vt:lpstr>
      <vt:lpstr>Tukey HSD Analysis</vt:lpstr>
      <vt:lpstr>Response Times: 1 and 2 Cores</vt:lpstr>
      <vt:lpstr>Response Times: 4 and 8 Cores</vt:lpstr>
      <vt:lpstr>Speed-UP: 2 and 4 Cores</vt:lpstr>
      <vt:lpstr>Speed-UP: 6 and 8 Cores</vt:lpstr>
      <vt:lpstr>Response Times using Simics</vt:lpstr>
      <vt:lpstr>Speed-Up using Simics</vt:lpstr>
      <vt:lpstr>Conclusions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</dc:creator>
  <cp:lastModifiedBy>andy</cp:lastModifiedBy>
  <cp:revision>31</cp:revision>
  <cp:lastPrinted>1601-01-01T00:00:00Z</cp:lastPrinted>
  <dcterms:created xsi:type="dcterms:W3CDTF">2007-03-16T11:00:07Z</dcterms:created>
  <dcterms:modified xsi:type="dcterms:W3CDTF">2014-10-13T18:19:07Z</dcterms:modified>
</cp:coreProperties>
</file>