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9.xml" ContentType="application/vnd.openxmlformats-officedocument.presentationml.tags+xml"/>
  <Override PartName="/ppt/notesSlides/notesSlide15.xml" ContentType="application/vnd.openxmlformats-officedocument.presentationml.notesSlide+xml"/>
  <Override PartName="/ppt/tags/tag10.xml" ContentType="application/vnd.openxmlformats-officedocument.presentationml.tags+xml"/>
  <Override PartName="/ppt/notesSlides/notesSlide16.xml" ContentType="application/vnd.openxmlformats-officedocument.presentationml.notesSlide+xml"/>
  <Override PartName="/ppt/tags/tag11.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2.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autoCompressPictures="0">
  <p:sldMasterIdLst>
    <p:sldMasterId id="2147483648" r:id="rId1"/>
  </p:sldMasterIdLst>
  <p:notesMasterIdLst>
    <p:notesMasterId r:id="rId25"/>
  </p:notesMasterIdLst>
  <p:handoutMasterIdLst>
    <p:handoutMasterId r:id="rId26"/>
  </p:handoutMasterIdLst>
  <p:sldIdLst>
    <p:sldId id="282" r:id="rId2"/>
    <p:sldId id="408" r:id="rId3"/>
    <p:sldId id="416" r:id="rId4"/>
    <p:sldId id="417" r:id="rId5"/>
    <p:sldId id="419" r:id="rId6"/>
    <p:sldId id="378" r:id="rId7"/>
    <p:sldId id="418" r:id="rId8"/>
    <p:sldId id="402" r:id="rId9"/>
    <p:sldId id="403" r:id="rId10"/>
    <p:sldId id="415" r:id="rId11"/>
    <p:sldId id="412" r:id="rId12"/>
    <p:sldId id="406" r:id="rId13"/>
    <p:sldId id="396" r:id="rId14"/>
    <p:sldId id="404" r:id="rId15"/>
    <p:sldId id="393" r:id="rId16"/>
    <p:sldId id="389" r:id="rId17"/>
    <p:sldId id="388" r:id="rId18"/>
    <p:sldId id="424" r:id="rId19"/>
    <p:sldId id="414" r:id="rId20"/>
    <p:sldId id="380" r:id="rId21"/>
    <p:sldId id="423" r:id="rId22"/>
    <p:sldId id="420" r:id="rId23"/>
    <p:sldId id="421" r:id="rId24"/>
  </p:sldIdLst>
  <p:sldSz cx="9144000" cy="6858000" type="screen4x3"/>
  <p:notesSz cx="9144000" cy="6858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0A2196"/>
    <a:srgbClr val="000000"/>
    <a:srgbClr val="66FF33"/>
    <a:srgbClr val="E6E6E6"/>
    <a:srgbClr val="F49709"/>
    <a:srgbClr val="D58408"/>
    <a:srgbClr val="1C6CB5"/>
    <a:srgbClr val="D5C139"/>
    <a:srgbClr val="ECD6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62" autoAdjust="0"/>
    <p:restoredTop sz="65259" autoAdjust="0"/>
  </p:normalViewPr>
  <p:slideViewPr>
    <p:cSldViewPr>
      <p:cViewPr varScale="1">
        <p:scale>
          <a:sx n="56" d="100"/>
          <a:sy n="56" d="100"/>
        </p:scale>
        <p:origin x="-1134" y="-90"/>
      </p:cViewPr>
      <p:guideLst>
        <p:guide orient="horz" pos="2160"/>
        <p:guide pos="2880"/>
      </p:guideLst>
    </p:cSldViewPr>
  </p:slideViewPr>
  <p:outlineViewPr>
    <p:cViewPr>
      <p:scale>
        <a:sx n="33" d="100"/>
        <a:sy n="33" d="100"/>
      </p:scale>
      <p:origin x="0" y="786"/>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15" d="100"/>
          <a:sy n="115" d="100"/>
        </p:scale>
        <p:origin x="-2448" y="-96"/>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日期占位符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1F01B656-89E9-4253-8A0B-26CFAEAE5F87}" type="datetimeFigureOut">
              <a:rPr lang="en-US" smtClean="0"/>
              <a:pPr/>
              <a:t>10/13/2014</a:t>
            </a:fld>
            <a:endParaRPr lang="en-US"/>
          </a:p>
        </p:txBody>
      </p:sp>
      <p:sp>
        <p:nvSpPr>
          <p:cNvPr id="5" name="灯片编号占位符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F609543F-BDCB-4654-B7D7-E8D142F13C05}" type="slidenum">
              <a:rPr lang="en-US" smtClean="0"/>
              <a:pPr/>
              <a:t>‹#›</a:t>
            </a:fld>
            <a:endParaRPr lang="en-US" dirty="0"/>
          </a:p>
        </p:txBody>
      </p:sp>
      <p:sp>
        <p:nvSpPr>
          <p:cNvPr id="6" name="页脚占位符 5"/>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a:defRPr sz="1200"/>
            </a:lvl1pPr>
          </a:lstStyle>
          <a:p>
            <a:endParaRPr lang="zh-CN" altLang="en-US"/>
          </a:p>
        </p:txBody>
      </p:sp>
      <p:sp>
        <p:nvSpPr>
          <p:cNvPr id="7" name="页眉占位符 6"/>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zh-CN" altLang="en-US"/>
          </a:p>
        </p:txBody>
      </p:sp>
    </p:spTree>
    <p:extLst>
      <p:ext uri="{BB962C8B-B14F-4D97-AF65-F5344CB8AC3E}">
        <p14:creationId xmlns:p14="http://schemas.microsoft.com/office/powerpoint/2010/main" val="35723545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BAB297AF-0747-4846-96B4-D0B7B924CA97}" type="datetimeFigureOut">
              <a:rPr lang="en-US" smtClean="0"/>
              <a:pPr/>
              <a:t>10/13/2014</a:t>
            </a:fld>
            <a:endParaRPr lang="en-US"/>
          </a:p>
        </p:txBody>
      </p:sp>
      <p:sp>
        <p:nvSpPr>
          <p:cNvPr id="4" name="幻灯片图像占位符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页脚占位符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r>
              <a:rPr lang="en-US" dirty="0" smtClean="0"/>
              <a:t>http://rtdroid.cse.buffalo.edu</a:t>
            </a:r>
            <a:endParaRPr lang="en-US" dirty="0"/>
          </a:p>
        </p:txBody>
      </p:sp>
      <p:sp>
        <p:nvSpPr>
          <p:cNvPr id="7" name="灯片编号占位符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CCCBA33D-3BC9-45D2-A0CA-E1FFEC6EED34}" type="slidenum">
              <a:rPr lang="en-US" smtClean="0"/>
              <a:pPr/>
              <a:t>‹#›</a:t>
            </a:fld>
            <a:endParaRPr lang="en-US"/>
          </a:p>
        </p:txBody>
      </p:sp>
    </p:spTree>
    <p:extLst>
      <p:ext uri="{BB962C8B-B14F-4D97-AF65-F5344CB8AC3E}">
        <p14:creationId xmlns:p14="http://schemas.microsoft.com/office/powerpoint/2010/main" val="102329799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Inconsistent</a:t>
            </a:r>
            <a:r>
              <a:rPr lang="en-US" baseline="0" dirty="0" smtClean="0"/>
              <a:t> in </a:t>
            </a:r>
            <a:r>
              <a:rPr lang="en-US" baseline="0" dirty="0" err="1" smtClean="0"/>
              <a:t>jpapaben</a:t>
            </a:r>
            <a:endParaRPr lang="en-US" dirty="0" smtClean="0"/>
          </a:p>
          <a:p>
            <a:endParaRPr lang="en-US" dirty="0" smtClean="0"/>
          </a:p>
          <a:p>
            <a:endParaRPr lang="en-US" dirty="0" smtClean="0"/>
          </a:p>
          <a:p>
            <a:r>
              <a:rPr lang="en-US" dirty="0" smtClean="0"/>
              <a:t>Introduction: …</a:t>
            </a:r>
          </a:p>
          <a:p>
            <a:r>
              <a:rPr lang="en-US" dirty="0" smtClean="0"/>
              <a:t>This</a:t>
            </a:r>
            <a:r>
              <a:rPr lang="en-US" baseline="0" dirty="0" smtClean="0"/>
              <a:t> is a part of the </a:t>
            </a:r>
            <a:r>
              <a:rPr lang="en-US" baseline="0" dirty="0" err="1" smtClean="0"/>
              <a:t>RTDroid</a:t>
            </a:r>
            <a:r>
              <a:rPr lang="en-US" baseline="0" dirty="0" smtClean="0"/>
              <a:t> system, that we currently building in our reliable mobile system group.</a:t>
            </a:r>
          </a:p>
          <a:p>
            <a:r>
              <a:rPr lang="en-US" baseline="0" dirty="0" err="1" smtClean="0"/>
              <a:t>RTdroid</a:t>
            </a:r>
            <a:r>
              <a:rPr lang="en-US" baseline="0" dirty="0" smtClean="0"/>
              <a:t> is a real-time system with Android compatibility. </a:t>
            </a:r>
          </a:p>
          <a:p>
            <a:endParaRPr lang="en-US" baseline="0" dirty="0" smtClean="0"/>
          </a:p>
          <a:p>
            <a:r>
              <a:rPr lang="en-US" baseline="0" dirty="0" smtClean="0"/>
              <a:t>The reason that we want to build such a real-time system is there are lots of interest have raised in adopting Android with real-time usage. </a:t>
            </a:r>
            <a:endParaRPr lang="en-US" dirty="0" smtClean="0"/>
          </a:p>
        </p:txBody>
      </p:sp>
      <p:sp>
        <p:nvSpPr>
          <p:cNvPr id="5" name="灯片编号占位符 4"/>
          <p:cNvSpPr>
            <a:spLocks noGrp="1"/>
          </p:cNvSpPr>
          <p:nvPr>
            <p:ph type="sldNum" sz="quarter" idx="10"/>
          </p:nvPr>
        </p:nvSpPr>
        <p:spPr/>
        <p:txBody>
          <a:bodyPr/>
          <a:lstStyle/>
          <a:p>
            <a:fld id="{CCCBA33D-3BC9-45D2-A0CA-E1FFEC6EED34}" type="slidenum">
              <a:rPr lang="en-US" smtClean="0"/>
              <a:pPr/>
              <a:t>0</a:t>
            </a:fld>
            <a:endParaRPr lang="en-US"/>
          </a:p>
        </p:txBody>
      </p:sp>
    </p:spTree>
    <p:extLst>
      <p:ext uri="{BB962C8B-B14F-4D97-AF65-F5344CB8AC3E}">
        <p14:creationId xmlns:p14="http://schemas.microsoft.com/office/powerpoint/2010/main" val="2589756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into two slides</a:t>
            </a:r>
            <a:endParaRPr lang="en-US" dirty="0"/>
          </a:p>
        </p:txBody>
      </p:sp>
      <p:sp>
        <p:nvSpPr>
          <p:cNvPr id="5" name="灯片编号占位符 4"/>
          <p:cNvSpPr>
            <a:spLocks noGrp="1"/>
          </p:cNvSpPr>
          <p:nvPr>
            <p:ph type="sldNum" sz="quarter" idx="10"/>
          </p:nvPr>
        </p:nvSpPr>
        <p:spPr/>
        <p:txBody>
          <a:bodyPr/>
          <a:lstStyle/>
          <a:p>
            <a:fld id="{CCCBA33D-3BC9-45D2-A0CA-E1FFEC6EED34}" type="slidenum">
              <a:rPr lang="en-US" smtClean="0"/>
              <a:pPr/>
              <a:t>9</a:t>
            </a:fld>
            <a:endParaRPr lang="en-US"/>
          </a:p>
        </p:txBody>
      </p:sp>
    </p:spTree>
    <p:extLst>
      <p:ext uri="{BB962C8B-B14F-4D97-AF65-F5344CB8AC3E}">
        <p14:creationId xmlns:p14="http://schemas.microsoft.com/office/powerpoint/2010/main" val="4252856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an example that illustrate how the </a:t>
            </a:r>
            <a:r>
              <a:rPr lang="en-US" baseline="0" dirty="0" err="1" smtClean="0"/>
              <a:t>rt</a:t>
            </a:r>
            <a:r>
              <a:rPr lang="en-US" baseline="0" dirty="0" smtClean="0"/>
              <a:t>-sensor manager works internally.</a:t>
            </a:r>
          </a:p>
          <a:p>
            <a:r>
              <a:rPr lang="en-US" baseline="0" dirty="0" smtClean="0"/>
              <a:t>The application has the same scenario as I mentioned in previous slide.</a:t>
            </a:r>
          </a:p>
          <a:p>
            <a:r>
              <a:rPr lang="en-US" baseline="0" dirty="0" smtClean="0"/>
              <a:t>We have two sensor listeners, one for </a:t>
            </a:r>
            <a:r>
              <a:rPr lang="en-US" baseline="0" dirty="0" err="1" smtClean="0"/>
              <a:t>accel</a:t>
            </a:r>
            <a:r>
              <a:rPr lang="en-US" baseline="0" dirty="0" smtClean="0"/>
              <a:t> with higher priority, gyro with lower priority.</a:t>
            </a:r>
          </a:p>
          <a:p>
            <a:r>
              <a:rPr lang="en-US" baseline="0" dirty="0" smtClean="0"/>
              <a:t>In the framework, the polling and processing threads are assigned the same priority as their listeners.</a:t>
            </a:r>
          </a:p>
          <a:p>
            <a:r>
              <a:rPr lang="en-US" baseline="0" dirty="0" smtClean="0"/>
              <a:t>After the processing threads convert the data to sensor object, it will send a message to RT-handler.</a:t>
            </a:r>
          </a:p>
          <a:p>
            <a:r>
              <a:rPr lang="en-US" baseline="0" dirty="0" smtClean="0"/>
              <a:t>The message will be dispatched in RT-Handler separately to invoke the listener </a:t>
            </a:r>
            <a:r>
              <a:rPr lang="en-US" baseline="0" smtClean="0"/>
              <a:t>callback functions.</a:t>
            </a:r>
            <a:endParaRPr lang="en-US" baseline="0" dirty="0" smtClean="0"/>
          </a:p>
        </p:txBody>
      </p:sp>
      <p:sp>
        <p:nvSpPr>
          <p:cNvPr id="5" name="灯片编号占位符 4"/>
          <p:cNvSpPr>
            <a:spLocks noGrp="1"/>
          </p:cNvSpPr>
          <p:nvPr>
            <p:ph type="sldNum" sz="quarter" idx="10"/>
          </p:nvPr>
        </p:nvSpPr>
        <p:spPr/>
        <p:txBody>
          <a:bodyPr/>
          <a:lstStyle/>
          <a:p>
            <a:fld id="{CCCBA33D-3BC9-45D2-A0CA-E1FFEC6EED34}" type="slidenum">
              <a:rPr lang="en-US" smtClean="0"/>
              <a:pPr/>
              <a:t>10</a:t>
            </a:fld>
            <a:endParaRPr lang="en-US"/>
          </a:p>
        </p:txBody>
      </p:sp>
    </p:spTree>
    <p:extLst>
      <p:ext uri="{BB962C8B-B14F-4D97-AF65-F5344CB8AC3E}">
        <p14:creationId xmlns:p14="http://schemas.microsoft.com/office/powerpoint/2010/main" val="4252856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灯片编号占位符 4"/>
          <p:cNvSpPr>
            <a:spLocks noGrp="1"/>
          </p:cNvSpPr>
          <p:nvPr>
            <p:ph type="sldNum" sz="quarter" idx="10"/>
          </p:nvPr>
        </p:nvSpPr>
        <p:spPr/>
        <p:txBody>
          <a:bodyPr/>
          <a:lstStyle/>
          <a:p>
            <a:fld id="{CCCBA33D-3BC9-45D2-A0CA-E1FFEC6EED34}" type="slidenum">
              <a:rPr lang="en-US" smtClean="0"/>
              <a:pPr/>
              <a:t>11</a:t>
            </a:fld>
            <a:endParaRPr lang="en-US"/>
          </a:p>
        </p:txBody>
      </p:sp>
    </p:spTree>
    <p:extLst>
      <p:ext uri="{BB962C8B-B14F-4D97-AF65-F5344CB8AC3E}">
        <p14:creationId xmlns:p14="http://schemas.microsoft.com/office/powerpoint/2010/main" val="2837160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latin typeface="+mn-lt"/>
                <a:ea typeface="+mn-ea"/>
                <a:cs typeface="+mn-cs"/>
              </a:rPr>
              <a:t>The </a:t>
            </a:r>
            <a:r>
              <a:rPr lang="en-US" sz="1200" b="0" i="0" kern="1200" dirty="0" smtClean="0">
                <a:solidFill>
                  <a:schemeClr val="tx1"/>
                </a:solidFill>
                <a:latin typeface="+mn-lt"/>
                <a:ea typeface="+mn-ea"/>
                <a:cs typeface="+mn-cs"/>
              </a:rPr>
              <a:t>FBW module receives commands from the ground and sends them to servos.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The Autopilot module is responsible for flying according to a given flight-plan.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And based on data from sensors it sends flying status</a:t>
            </a: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to the FBW module.</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Simulator collects information</a:t>
            </a:r>
            <a:r>
              <a:rPr lang="en-US" sz="1200" b="0" i="0" kern="1200" baseline="0" dirty="0" smtClean="0">
                <a:solidFill>
                  <a:schemeClr val="tx1"/>
                </a:solidFill>
                <a:latin typeface="+mn-lt"/>
                <a:ea typeface="+mn-ea"/>
                <a:cs typeface="+mn-cs"/>
              </a:rPr>
              <a:t> from the command, and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latin typeface="+mn-lt"/>
                <a:ea typeface="+mn-ea"/>
                <a:cs typeface="+mn-cs"/>
              </a:rPr>
              <a:t>computes a physical model of the plane and produce sensor</a:t>
            </a:r>
            <a:r>
              <a:rPr lang="en-US" sz="1200" b="0" i="0" kern="1200" baseline="0" dirty="0" smtClean="0">
                <a:solidFill>
                  <a:schemeClr val="tx1"/>
                </a:solidFill>
                <a:latin typeface="+mn-lt"/>
                <a:ea typeface="+mn-ea"/>
                <a:cs typeface="+mn-cs"/>
              </a:rPr>
              <a:t> and GPS data</a:t>
            </a:r>
            <a:endParaRPr lang="en-US" dirty="0" smtClean="0"/>
          </a:p>
          <a:p>
            <a:r>
              <a:rPr lang="en-US" sz="1200" b="0" i="0" kern="1200" dirty="0" smtClean="0">
                <a:solidFill>
                  <a:schemeClr val="tx1"/>
                </a:solidFill>
                <a:latin typeface="+mn-lt"/>
                <a:ea typeface="+mn-ea"/>
                <a:cs typeface="+mn-cs"/>
              </a:rPr>
              <a:t>==========================================================================================================</a:t>
            </a:r>
          </a:p>
          <a:p>
            <a:r>
              <a:rPr lang="en-US" sz="1200" b="0" i="0" kern="1200" dirty="0" smtClean="0">
                <a:solidFill>
                  <a:schemeClr val="tx1"/>
                </a:solidFill>
                <a:latin typeface="+mn-lt"/>
                <a:ea typeface="+mn-ea"/>
                <a:cs typeface="+mn-cs"/>
              </a:rPr>
              <a:t>There </a:t>
            </a:r>
            <a:r>
              <a:rPr lang="en-US" sz="1200" b="0" i="0" kern="1200" dirty="0" smtClean="0">
                <a:solidFill>
                  <a:schemeClr val="tx1"/>
                </a:solidFill>
                <a:latin typeface="+mn-lt"/>
                <a:ea typeface="+mn-ea"/>
                <a:cs typeface="+mn-cs"/>
              </a:rPr>
              <a:t>are two top-level modules </a:t>
            </a:r>
            <a:r>
              <a:rPr lang="en-US" sz="1200" b="0" i="1" kern="1200" dirty="0" smtClean="0">
                <a:solidFill>
                  <a:schemeClr val="tx1"/>
                </a:solidFill>
                <a:latin typeface="+mn-lt"/>
                <a:ea typeface="+mn-ea"/>
                <a:cs typeface="+mn-cs"/>
              </a:rPr>
              <a:t>Autopilot</a:t>
            </a:r>
            <a:r>
              <a:rPr lang="en-US" sz="1200" b="0" i="0" kern="1200" dirty="0" smtClean="0">
                <a:solidFill>
                  <a:schemeClr val="tx1"/>
                </a:solidFill>
                <a:latin typeface="+mn-lt"/>
                <a:ea typeface="+mn-ea"/>
                <a:cs typeface="+mn-cs"/>
              </a:rPr>
              <a:t> and </a:t>
            </a:r>
            <a:r>
              <a:rPr lang="en-US" sz="1200" b="0" i="1" kern="1200" dirty="0" smtClean="0">
                <a:solidFill>
                  <a:schemeClr val="tx1"/>
                </a:solidFill>
                <a:latin typeface="+mn-lt"/>
                <a:ea typeface="+mn-ea"/>
                <a:cs typeface="+mn-cs"/>
              </a:rPr>
              <a:t>FBW</a:t>
            </a:r>
            <a:r>
              <a:rPr lang="en-US" sz="1200" b="0" i="0" kern="1200" dirty="0" smtClean="0">
                <a:solidFill>
                  <a:schemeClr val="tx1"/>
                </a:solidFill>
                <a:latin typeface="+mn-lt"/>
                <a:ea typeface="+mn-ea"/>
                <a:cs typeface="+mn-cs"/>
              </a:rPr>
              <a:t> (fly-by-wire) connected by SPI bus. </a:t>
            </a:r>
          </a:p>
          <a:p>
            <a:r>
              <a:rPr lang="en-US" sz="1200" b="0" i="0" kern="1200" dirty="0" smtClean="0">
                <a:solidFill>
                  <a:schemeClr val="tx1"/>
                </a:solidFill>
                <a:latin typeface="+mn-lt"/>
                <a:ea typeface="+mn-ea"/>
                <a:cs typeface="+mn-cs"/>
              </a:rPr>
              <a:t>On real hardware these modules are deployed on two different computation units. </a:t>
            </a:r>
          </a:p>
          <a:p>
            <a:r>
              <a:rPr lang="en-US" sz="1200" b="0" i="0" kern="1200" dirty="0" smtClean="0">
                <a:solidFill>
                  <a:schemeClr val="tx1"/>
                </a:solidFill>
                <a:latin typeface="+mn-lt"/>
                <a:ea typeface="+mn-ea"/>
                <a:cs typeface="+mn-cs"/>
              </a:rPr>
              <a:t>In </a:t>
            </a:r>
            <a:r>
              <a:rPr lang="en-US" sz="1200" b="0" i="0" kern="1200" dirty="0" err="1" smtClean="0">
                <a:solidFill>
                  <a:schemeClr val="tx1"/>
                </a:solidFill>
                <a:latin typeface="+mn-lt"/>
                <a:ea typeface="+mn-ea"/>
                <a:cs typeface="+mn-cs"/>
              </a:rPr>
              <a:t>jPapabench</a:t>
            </a:r>
            <a:r>
              <a:rPr lang="en-US" sz="1200" b="0" i="0" kern="1200" dirty="0" smtClean="0">
                <a:solidFill>
                  <a:schemeClr val="tx1"/>
                </a:solidFill>
                <a:latin typeface="+mn-lt"/>
                <a:ea typeface="+mn-ea"/>
                <a:cs typeface="+mn-cs"/>
              </a:rPr>
              <a:t>, they are present in a single JVM.</a:t>
            </a:r>
            <a:endParaRPr lang="en-US" dirty="0" smtClean="0"/>
          </a:p>
          <a:p>
            <a:r>
              <a:rPr lang="en-US" sz="1200" b="0" i="0" kern="1200" dirty="0" smtClean="0">
                <a:solidFill>
                  <a:schemeClr val="tx1"/>
                </a:solidFill>
                <a:latin typeface="+mn-lt"/>
                <a:ea typeface="+mn-ea"/>
                <a:cs typeface="+mn-cs"/>
              </a:rPr>
              <a:t>The FBW module receives commands from the ground and sends them to servos. </a:t>
            </a:r>
          </a:p>
          <a:p>
            <a:r>
              <a:rPr lang="en-US" sz="1200" b="0" i="0" kern="1200" dirty="0" smtClean="0">
                <a:solidFill>
                  <a:schemeClr val="tx1"/>
                </a:solidFill>
                <a:latin typeface="+mn-lt"/>
                <a:ea typeface="+mn-ea"/>
                <a:cs typeface="+mn-cs"/>
              </a:rPr>
              <a:t>The Autopilot module is responsible for flying according to a given flight-plan. </a:t>
            </a:r>
          </a:p>
          <a:p>
            <a:r>
              <a:rPr lang="en-US" sz="1200" b="0" i="0" kern="1200" dirty="0" smtClean="0">
                <a:solidFill>
                  <a:schemeClr val="tx1"/>
                </a:solidFill>
                <a:latin typeface="+mn-lt"/>
                <a:ea typeface="+mn-ea"/>
                <a:cs typeface="+mn-cs"/>
              </a:rPr>
              <a:t>Based on data from sensors it sends flying status</a:t>
            </a: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to the FBW module.</a:t>
            </a:r>
            <a:endParaRPr lang="en-US" dirty="0" smtClean="0"/>
          </a:p>
          <a:p>
            <a:r>
              <a:rPr lang="en-US" sz="1200" b="0" i="0" kern="1200" dirty="0" err="1" smtClean="0">
                <a:solidFill>
                  <a:schemeClr val="tx1"/>
                </a:solidFill>
                <a:latin typeface="+mn-lt"/>
                <a:ea typeface="+mn-ea"/>
                <a:cs typeface="+mn-cs"/>
              </a:rPr>
              <a:t>jPapaBench</a:t>
            </a:r>
            <a:r>
              <a:rPr lang="en-US" sz="1200" b="0" i="0" kern="1200" dirty="0" smtClean="0">
                <a:solidFill>
                  <a:schemeClr val="tx1"/>
                </a:solidFill>
                <a:latin typeface="+mn-lt"/>
                <a:ea typeface="+mn-ea"/>
                <a:cs typeface="+mn-cs"/>
              </a:rPr>
              <a:t> is deployed with third module called </a:t>
            </a:r>
            <a:r>
              <a:rPr lang="en-US" sz="1200" b="0" i="1" kern="1200" dirty="0" smtClean="0">
                <a:solidFill>
                  <a:schemeClr val="tx1"/>
                </a:solidFill>
                <a:latin typeface="+mn-lt"/>
                <a:ea typeface="+mn-ea"/>
                <a:cs typeface="+mn-cs"/>
              </a:rPr>
              <a:t>Simulator</a:t>
            </a:r>
            <a:r>
              <a:rPr lang="en-US" sz="1200" b="0" i="0" kern="1200" dirty="0" smtClean="0">
                <a:solidFill>
                  <a:schemeClr val="tx1"/>
                </a:solidFill>
                <a:latin typeface="+mn-lt"/>
                <a:ea typeface="+mn-ea"/>
                <a:cs typeface="+mn-cs"/>
              </a:rPr>
              <a:t>, which collects information</a:t>
            </a:r>
            <a:r>
              <a:rPr lang="en-US" sz="1200" b="0" i="0" kern="1200" baseline="0" dirty="0" smtClean="0">
                <a:solidFill>
                  <a:schemeClr val="tx1"/>
                </a:solidFill>
                <a:latin typeface="+mn-lt"/>
                <a:ea typeface="+mn-ea"/>
                <a:cs typeface="+mn-cs"/>
              </a:rPr>
              <a:t> from the command, </a:t>
            </a:r>
          </a:p>
          <a:p>
            <a:r>
              <a:rPr lang="en-US" sz="1200" b="0" i="0" kern="1200" dirty="0" smtClean="0">
                <a:solidFill>
                  <a:schemeClr val="tx1"/>
                </a:solidFill>
                <a:latin typeface="+mn-lt"/>
                <a:ea typeface="+mn-ea"/>
                <a:cs typeface="+mn-cs"/>
              </a:rPr>
              <a:t>computes a physical model of the plane and produce sensor</a:t>
            </a:r>
            <a:r>
              <a:rPr lang="en-US" sz="1200" b="0" i="0" kern="1200" baseline="0" dirty="0" smtClean="0">
                <a:solidFill>
                  <a:schemeClr val="tx1"/>
                </a:solidFill>
                <a:latin typeface="+mn-lt"/>
                <a:ea typeface="+mn-ea"/>
                <a:cs typeface="+mn-cs"/>
              </a:rPr>
              <a:t> and GPS data</a:t>
            </a:r>
            <a:endParaRPr lang="en-US" dirty="0" smtClean="0"/>
          </a:p>
        </p:txBody>
      </p:sp>
      <p:sp>
        <p:nvSpPr>
          <p:cNvPr id="5" name="灯片编号占位符 4"/>
          <p:cNvSpPr>
            <a:spLocks noGrp="1"/>
          </p:cNvSpPr>
          <p:nvPr>
            <p:ph type="sldNum" sz="quarter" idx="10"/>
          </p:nvPr>
        </p:nvSpPr>
        <p:spPr/>
        <p:txBody>
          <a:bodyPr/>
          <a:lstStyle/>
          <a:p>
            <a:fld id="{CCCBA33D-3BC9-45D2-A0CA-E1FFEC6EED34}" type="slidenum">
              <a:rPr lang="en-US" smtClean="0"/>
              <a:pPr/>
              <a:t>12</a:t>
            </a:fld>
            <a:endParaRPr lang="en-US"/>
          </a:p>
        </p:txBody>
      </p:sp>
    </p:spTree>
    <p:extLst>
      <p:ext uri="{BB962C8B-B14F-4D97-AF65-F5344CB8AC3E}">
        <p14:creationId xmlns:p14="http://schemas.microsoft.com/office/powerpoint/2010/main" val="2837160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灯片编号占位符 4"/>
          <p:cNvSpPr>
            <a:spLocks noGrp="1"/>
          </p:cNvSpPr>
          <p:nvPr>
            <p:ph type="sldNum" sz="quarter" idx="10"/>
          </p:nvPr>
        </p:nvSpPr>
        <p:spPr/>
        <p:txBody>
          <a:bodyPr/>
          <a:lstStyle/>
          <a:p>
            <a:fld id="{CCCBA33D-3BC9-45D2-A0CA-E1FFEC6EED34}" type="slidenum">
              <a:rPr lang="en-US" smtClean="0"/>
              <a:pPr/>
              <a:t>13</a:t>
            </a:fld>
            <a:endParaRPr lang="en-US"/>
          </a:p>
        </p:txBody>
      </p:sp>
    </p:spTree>
    <p:extLst>
      <p:ext uri="{BB962C8B-B14F-4D97-AF65-F5344CB8AC3E}">
        <p14:creationId xmlns:p14="http://schemas.microsoft.com/office/powerpoint/2010/main" val="28371603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灯片编号占位符 4"/>
          <p:cNvSpPr>
            <a:spLocks noGrp="1"/>
          </p:cNvSpPr>
          <p:nvPr>
            <p:ph type="sldNum" sz="quarter" idx="10"/>
          </p:nvPr>
        </p:nvSpPr>
        <p:spPr/>
        <p:txBody>
          <a:bodyPr/>
          <a:lstStyle/>
          <a:p>
            <a:fld id="{CCCBA33D-3BC9-45D2-A0CA-E1FFEC6EED34}" type="slidenum">
              <a:rPr lang="en-US" smtClean="0"/>
              <a:pPr/>
              <a:t>14</a:t>
            </a:fld>
            <a:endParaRPr lang="en-US"/>
          </a:p>
        </p:txBody>
      </p:sp>
    </p:spTree>
    <p:extLst>
      <p:ext uri="{BB962C8B-B14F-4D97-AF65-F5344CB8AC3E}">
        <p14:creationId xmlns:p14="http://schemas.microsoft.com/office/powerpoint/2010/main" val="30292572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speration</a:t>
            </a:r>
            <a:r>
              <a:rPr lang="en-US" baseline="0" dirty="0" smtClean="0"/>
              <a:t> is caused by the interval between the time sensor data are injected into buffer in sensor manager, and the time the polling thread reads data.</a:t>
            </a:r>
          </a:p>
        </p:txBody>
      </p:sp>
      <p:sp>
        <p:nvSpPr>
          <p:cNvPr id="5" name="灯片编号占位符 4"/>
          <p:cNvSpPr>
            <a:spLocks noGrp="1"/>
          </p:cNvSpPr>
          <p:nvPr>
            <p:ph type="sldNum" sz="quarter" idx="10"/>
          </p:nvPr>
        </p:nvSpPr>
        <p:spPr/>
        <p:txBody>
          <a:bodyPr/>
          <a:lstStyle/>
          <a:p>
            <a:fld id="{CCCBA33D-3BC9-45D2-A0CA-E1FFEC6EED34}" type="slidenum">
              <a:rPr lang="en-US" smtClean="0"/>
              <a:pPr/>
              <a:t>15</a:t>
            </a:fld>
            <a:endParaRPr lang="en-US"/>
          </a:p>
        </p:txBody>
      </p:sp>
    </p:spTree>
    <p:extLst>
      <p:ext uri="{BB962C8B-B14F-4D97-AF65-F5344CB8AC3E}">
        <p14:creationId xmlns:p14="http://schemas.microsoft.com/office/powerpoint/2010/main" val="2837160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Message buffering dominates the overall latency,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Which means </a:t>
            </a:r>
            <a:r>
              <a:rPr lang="en-US" baseline="0" dirty="0" smtClean="0"/>
              <a:t>the interval between the time sensor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data are injected into buffer in sensor manager, and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time the polling thread reads data.</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Our polling thread is roughly bounded to 25ms. We</a:t>
            </a:r>
          </a:p>
          <a:p>
            <a:r>
              <a:rPr lang="en-US" sz="1200" b="0" i="0" u="none" strike="noStrike" kern="1200" baseline="0" dirty="0" smtClean="0">
                <a:solidFill>
                  <a:schemeClr val="tx1"/>
                </a:solidFill>
                <a:latin typeface="+mn-lt"/>
                <a:ea typeface="+mn-ea"/>
                <a:cs typeface="+mn-cs"/>
              </a:rPr>
              <a:t>obtain a few latencies that are 30 </a:t>
            </a:r>
            <a:r>
              <a:rPr lang="en-US" sz="1200" b="0" i="0" u="none" strike="noStrike" kern="1200" baseline="0" dirty="0" err="1" smtClean="0">
                <a:solidFill>
                  <a:schemeClr val="tx1"/>
                </a:solidFill>
                <a:latin typeface="+mn-lt"/>
                <a:ea typeface="+mn-ea"/>
                <a:cs typeface="+mn-cs"/>
              </a:rPr>
              <a:t>ms</a:t>
            </a:r>
            <a:r>
              <a:rPr lang="en-US" sz="1200" b="0" i="0" u="none" strike="noStrike" kern="1200" baseline="0" dirty="0" smtClean="0">
                <a:solidFill>
                  <a:schemeClr val="tx1"/>
                </a:solidFill>
                <a:latin typeface="+mn-lt"/>
                <a:ea typeface="+mn-ea"/>
                <a:cs typeface="+mn-cs"/>
              </a:rPr>
              <a:t> in the listener extensive experiment.</a:t>
            </a:r>
          </a:p>
          <a:p>
            <a:r>
              <a:rPr lang="en-US" sz="1200" b="0" i="0" u="none" strike="noStrike" kern="1200" baseline="0" dirty="0" smtClean="0">
                <a:solidFill>
                  <a:schemeClr val="tx1"/>
                </a:solidFill>
                <a:latin typeface="+mn-lt"/>
                <a:ea typeface="+mn-ea"/>
                <a:cs typeface="+mn-cs"/>
              </a:rPr>
              <a:t>This overhead is mainly additional to additionally buffering costs</a:t>
            </a:r>
          </a:p>
          <a:p>
            <a:r>
              <a:rPr lang="en-US" sz="1200" b="0" i="0" u="none" strike="noStrike" kern="1200" baseline="0" dirty="0" smtClean="0">
                <a:solidFill>
                  <a:schemeClr val="tx1"/>
                </a:solidFill>
                <a:latin typeface="+mn-lt"/>
                <a:ea typeface="+mn-ea"/>
                <a:cs typeface="+mn-cs"/>
              </a:rPr>
              <a:t>as the data is replicated for each priority level and the delivered to</a:t>
            </a:r>
          </a:p>
          <a:p>
            <a:r>
              <a:rPr lang="en-US" sz="1200" b="0" i="0" u="none" strike="noStrike" kern="1200" baseline="0" dirty="0" smtClean="0">
                <a:solidFill>
                  <a:schemeClr val="tx1"/>
                </a:solidFill>
                <a:latin typeface="+mn-lt"/>
                <a:ea typeface="+mn-ea"/>
                <a:cs typeface="+mn-cs"/>
              </a:rPr>
              <a:t>corresponding handlers.</a:t>
            </a:r>
          </a:p>
          <a:p>
            <a:r>
              <a:rPr lang="en-US" sz="1200" b="0" i="0" u="none" strike="noStrike" kern="1200" baseline="0" dirty="0" smtClean="0">
                <a:solidFill>
                  <a:schemeClr val="tx1"/>
                </a:solidFill>
                <a:latin typeface="+mn-lt"/>
                <a:ea typeface="+mn-ea"/>
                <a:cs typeface="+mn-cs"/>
              </a:rPr>
              <a:t>The overhead is proportional to the number</a:t>
            </a:r>
          </a:p>
          <a:p>
            <a:r>
              <a:rPr lang="en-US" sz="1200" b="0" i="0" u="none" strike="noStrike" kern="1200" baseline="0" dirty="0" smtClean="0">
                <a:solidFill>
                  <a:schemeClr val="tx1"/>
                </a:solidFill>
                <a:latin typeface="+mn-lt"/>
                <a:ea typeface="+mn-ea"/>
                <a:cs typeface="+mn-cs"/>
              </a:rPr>
              <a:t>of low priority listeners and is the combination of the largest</a:t>
            </a:r>
          </a:p>
          <a:p>
            <a:r>
              <a:rPr lang="en-US" sz="1200" b="0" i="0" u="none" strike="noStrike" kern="1200" baseline="0" dirty="0" smtClean="0">
                <a:solidFill>
                  <a:schemeClr val="tx1"/>
                </a:solidFill>
                <a:latin typeface="+mn-lt"/>
                <a:ea typeface="+mn-ea"/>
                <a:cs typeface="+mn-cs"/>
              </a:rPr>
              <a:t>interval in polling including the preemption cost.</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There is little difference between 30 memory and 30 computational threads.</a:t>
            </a:r>
            <a:endParaRPr lang="en-US" dirty="0" smtClean="0"/>
          </a:p>
          <a:p>
            <a:r>
              <a:rPr lang="en-US" sz="1200" b="0" i="0" u="none" strike="noStrike" kern="1200" baseline="0" dirty="0" smtClean="0">
                <a:solidFill>
                  <a:schemeClr val="tx1"/>
                </a:solidFill>
                <a:latin typeface="+mn-lt"/>
                <a:ea typeface="+mn-ea"/>
                <a:cs typeface="+mn-cs"/>
              </a:rPr>
              <a:t>There is enough slack in the system for the GC to keep up</a:t>
            </a:r>
          </a:p>
          <a:p>
            <a:r>
              <a:rPr lang="en-US" sz="1200" b="0" i="0" u="none" strike="noStrike" kern="1200" baseline="0" dirty="0" smtClean="0">
                <a:solidFill>
                  <a:schemeClr val="tx1"/>
                </a:solidFill>
                <a:latin typeface="+mn-lt"/>
                <a:ea typeface="+mn-ea"/>
                <a:cs typeface="+mn-cs"/>
              </a:rPr>
              <a:t>with memory allocations performed in the memory noise generating</a:t>
            </a:r>
          </a:p>
          <a:p>
            <a:r>
              <a:rPr lang="en-US" sz="1200" b="0" i="0" u="none" strike="noStrike" kern="1200" baseline="0" dirty="0" smtClean="0">
                <a:solidFill>
                  <a:schemeClr val="tx1"/>
                </a:solidFill>
                <a:latin typeface="+mn-lt"/>
                <a:ea typeface="+mn-ea"/>
                <a:cs typeface="+mn-cs"/>
              </a:rPr>
              <a:t>threads.</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p:txBody>
      </p:sp>
      <p:sp>
        <p:nvSpPr>
          <p:cNvPr id="5" name="灯片编号占位符 4"/>
          <p:cNvSpPr>
            <a:spLocks noGrp="1"/>
          </p:cNvSpPr>
          <p:nvPr>
            <p:ph type="sldNum" sz="quarter" idx="10"/>
          </p:nvPr>
        </p:nvSpPr>
        <p:spPr/>
        <p:txBody>
          <a:bodyPr/>
          <a:lstStyle/>
          <a:p>
            <a:fld id="{CCCBA33D-3BC9-45D2-A0CA-E1FFEC6EED34}" type="slidenum">
              <a:rPr lang="en-US" smtClean="0"/>
              <a:pPr/>
              <a:t>16</a:t>
            </a:fld>
            <a:endParaRPr lang="en-US"/>
          </a:p>
        </p:txBody>
      </p:sp>
    </p:spTree>
    <p:extLst>
      <p:ext uri="{BB962C8B-B14F-4D97-AF65-F5344CB8AC3E}">
        <p14:creationId xmlns:p14="http://schemas.microsoft.com/office/powerpoint/2010/main" val="28371603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kern="1200" baseline="0" dirty="0" smtClean="0">
                <a:solidFill>
                  <a:schemeClr val="tx1"/>
                </a:solidFill>
                <a:latin typeface="+mn-lt"/>
                <a:ea typeface="+mn-ea"/>
                <a:cs typeface="+mn-cs"/>
              </a:rPr>
              <a:t>reason of building the app is because some of the problems that we had discussed yesterday afternoon.</a:t>
            </a:r>
          </a:p>
          <a:p>
            <a:r>
              <a:rPr lang="en-US" altLang="zh-CN" sz="1200" kern="1200" baseline="0" dirty="0" smtClean="0">
                <a:solidFill>
                  <a:schemeClr val="tx1"/>
                </a:solidFill>
                <a:latin typeface="+mn-lt"/>
                <a:ea typeface="+mn-ea"/>
                <a:cs typeface="+mn-cs"/>
              </a:rPr>
              <a:t>We want to have a platform both in hardware and software that we can deploy the application on the actual device.</a:t>
            </a:r>
          </a:p>
          <a:p>
            <a:r>
              <a:rPr lang="en-US" altLang="zh-CN" sz="1200" kern="1200" baseline="0" dirty="0" smtClean="0">
                <a:solidFill>
                  <a:schemeClr val="tx1"/>
                </a:solidFill>
                <a:latin typeface="+mn-lt"/>
                <a:ea typeface="+mn-ea"/>
                <a:cs typeface="+mn-cs"/>
              </a:rPr>
              <a:t>This </a:t>
            </a:r>
            <a:r>
              <a:rPr lang="en-US" altLang="zh-CN" sz="1200" kern="1200" baseline="0" dirty="0" smtClean="0">
                <a:solidFill>
                  <a:schemeClr val="tx1"/>
                </a:solidFill>
                <a:latin typeface="+mn-lt"/>
                <a:ea typeface="+mn-ea"/>
                <a:cs typeface="+mn-cs"/>
              </a:rPr>
              <a:t>application is a portion of a much larger body of work to create</a:t>
            </a:r>
          </a:p>
          <a:p>
            <a:r>
              <a:rPr lang="en-US" altLang="zh-CN" sz="1200" kern="1200" baseline="0" dirty="0" smtClean="0">
                <a:solidFill>
                  <a:schemeClr val="tx1"/>
                </a:solidFill>
                <a:latin typeface="+mn-lt"/>
                <a:ea typeface="+mn-ea"/>
                <a:cs typeface="+mn-cs"/>
              </a:rPr>
              <a:t>a fully working Java </a:t>
            </a:r>
            <a:r>
              <a:rPr lang="en-US" altLang="zh-CN" sz="1200" kern="1200" baseline="0" dirty="0" smtClean="0">
                <a:solidFill>
                  <a:schemeClr val="tx1"/>
                </a:solidFill>
                <a:latin typeface="+mn-lt"/>
                <a:ea typeface="+mn-ea"/>
                <a:cs typeface="+mn-cs"/>
              </a:rPr>
              <a:t>autopilot </a:t>
            </a:r>
            <a:r>
              <a:rPr lang="en-US" altLang="zh-CN" sz="1200" kern="1200" baseline="0" dirty="0" smtClean="0">
                <a:solidFill>
                  <a:schemeClr val="tx1"/>
                </a:solidFill>
                <a:latin typeface="+mn-lt"/>
                <a:ea typeface="+mn-ea"/>
                <a:cs typeface="+mn-cs"/>
              </a:rPr>
              <a:t>running on real world </a:t>
            </a:r>
            <a:r>
              <a:rPr lang="en-US" altLang="zh-CN" sz="1200" kern="1200" baseline="0" dirty="0" smtClean="0">
                <a:solidFill>
                  <a:schemeClr val="tx1"/>
                </a:solidFill>
                <a:latin typeface="+mn-lt"/>
                <a:ea typeface="+mn-ea"/>
                <a:cs typeface="+mn-cs"/>
              </a:rPr>
              <a:t>hardware device. </a:t>
            </a:r>
          </a:p>
          <a:p>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smtClean="0"/>
              <a:t>Unfortunatly</a:t>
            </a:r>
            <a:r>
              <a:rPr lang="en-US" baseline="0" dirty="0" smtClean="0"/>
              <a:t>, we are long-way off to be able to flight this, the first step is integrate it into simulator.</a:t>
            </a:r>
          </a:p>
          <a:p>
            <a:endParaRPr lang="en-US" baseline="0" dirty="0" smtClean="0"/>
          </a:p>
        </p:txBody>
      </p:sp>
      <p:sp>
        <p:nvSpPr>
          <p:cNvPr id="5" name="灯片编号占位符 4"/>
          <p:cNvSpPr>
            <a:spLocks noGrp="1"/>
          </p:cNvSpPr>
          <p:nvPr>
            <p:ph type="sldNum" sz="quarter" idx="10"/>
          </p:nvPr>
        </p:nvSpPr>
        <p:spPr/>
        <p:txBody>
          <a:bodyPr/>
          <a:lstStyle/>
          <a:p>
            <a:fld id="{CCCBA33D-3BC9-45D2-A0CA-E1FFEC6EED34}" type="slidenum">
              <a:rPr lang="en-US" smtClean="0"/>
              <a:pPr/>
              <a:t>17</a:t>
            </a:fld>
            <a:endParaRPr lang="en-US"/>
          </a:p>
        </p:txBody>
      </p:sp>
    </p:spTree>
    <p:extLst>
      <p:ext uri="{BB962C8B-B14F-4D97-AF65-F5344CB8AC3E}">
        <p14:creationId xmlns:p14="http://schemas.microsoft.com/office/powerpoint/2010/main" val="32672392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smtClean="0"/>
              <a:t>In our first exploration, we have a comparison of the flight path between </a:t>
            </a:r>
            <a:r>
              <a:rPr lang="en-US" baseline="0" dirty="0" err="1" smtClean="0"/>
              <a:t>jPapabench</a:t>
            </a:r>
            <a:r>
              <a:rPr lang="en-US" baseline="0" dirty="0" smtClean="0"/>
              <a:t> and Paparazzi. </a:t>
            </a:r>
          </a:p>
          <a:p>
            <a:pPr marL="0" indent="0">
              <a:buNone/>
            </a:pPr>
            <a:r>
              <a:rPr lang="en-US" baseline="0" dirty="0" smtClean="0"/>
              <a:t>The plane is configured to travel from </a:t>
            </a:r>
            <a:r>
              <a:rPr lang="en-US" sz="1200" b="0" i="0" u="none" strike="noStrike" kern="1200" baseline="0" dirty="0" smtClean="0">
                <a:solidFill>
                  <a:schemeClr val="tx1"/>
                </a:solidFill>
                <a:latin typeface="+mn-lt"/>
                <a:ea typeface="+mn-ea"/>
                <a:cs typeface="+mn-cs"/>
              </a:rPr>
              <a:t>way-point </a:t>
            </a:r>
            <a:r>
              <a:rPr lang="en-US" baseline="0" dirty="0" smtClean="0"/>
              <a:t>A to point </a:t>
            </a:r>
            <a:r>
              <a:rPr lang="en-US" sz="1200" b="0" i="0" u="none" strike="noStrike" kern="1200" baseline="0" dirty="0" smtClean="0">
                <a:solidFill>
                  <a:schemeClr val="tx1"/>
                </a:solidFill>
                <a:latin typeface="+mn-lt"/>
                <a:ea typeface="+mn-ea"/>
                <a:cs typeface="+mn-cs"/>
              </a:rPr>
              <a:t>way-point </a:t>
            </a:r>
            <a:r>
              <a:rPr lang="en-US" baseline="0" dirty="0" smtClean="0"/>
              <a:t>B. </a:t>
            </a:r>
          </a:p>
          <a:p>
            <a:r>
              <a:rPr lang="en-US" sz="1200" b="0" i="0" u="none" strike="noStrike" kern="1200" baseline="0" dirty="0" smtClean="0">
                <a:solidFill>
                  <a:schemeClr val="tx1"/>
                </a:solidFill>
                <a:latin typeface="+mn-lt"/>
                <a:ea typeface="+mn-ea"/>
                <a:cs typeface="+mn-cs"/>
              </a:rPr>
              <a:t>As the coordinate system for the GPS messages is</a:t>
            </a:r>
          </a:p>
          <a:p>
            <a:r>
              <a:rPr lang="en-US" sz="1200" b="0" i="0" u="none" strike="noStrike" kern="1200" baseline="0" dirty="0" smtClean="0">
                <a:solidFill>
                  <a:schemeClr val="tx1"/>
                </a:solidFill>
                <a:latin typeface="+mn-lt"/>
                <a:ea typeface="+mn-ea"/>
                <a:cs typeface="+mn-cs"/>
              </a:rPr>
              <a:t>North East Down (NED) , for simplicity, we choose to represent</a:t>
            </a:r>
          </a:p>
          <a:p>
            <a:r>
              <a:rPr lang="en-US" sz="1200" b="0" i="0" u="none" strike="noStrike" kern="1200" baseline="0" dirty="0" smtClean="0">
                <a:solidFill>
                  <a:schemeClr val="tx1"/>
                </a:solidFill>
                <a:latin typeface="+mn-lt"/>
                <a:ea typeface="+mn-ea"/>
                <a:cs typeface="+mn-cs"/>
              </a:rPr>
              <a:t>The north and east data in a 2-demisson graph, they can be </a:t>
            </a:r>
            <a:r>
              <a:rPr lang="en-US" sz="1200" b="0" i="0" u="none" strike="noStrike" kern="1200" baseline="0" dirty="0" err="1" smtClean="0">
                <a:solidFill>
                  <a:schemeClr val="tx1"/>
                </a:solidFill>
                <a:latin typeface="+mn-lt"/>
                <a:ea typeface="+mn-ea"/>
                <a:cs typeface="+mn-cs"/>
              </a:rPr>
              <a:t>treatedd</a:t>
            </a:r>
            <a:r>
              <a:rPr lang="en-US" sz="1200" b="0" i="0" u="none" strike="noStrike" kern="1200" baseline="0" dirty="0" smtClean="0">
                <a:solidFill>
                  <a:schemeClr val="tx1"/>
                </a:solidFill>
                <a:latin typeface="+mn-lt"/>
                <a:ea typeface="+mn-ea"/>
                <a:cs typeface="+mn-cs"/>
              </a:rPr>
              <a:t> as distance</a:t>
            </a:r>
          </a:p>
          <a:p>
            <a:r>
              <a:rPr lang="en-US" sz="1200" b="0" i="0" u="none" strike="noStrike" kern="1200" baseline="0" dirty="0" smtClean="0">
                <a:solidFill>
                  <a:schemeClr val="tx1"/>
                </a:solidFill>
                <a:latin typeface="+mn-lt"/>
                <a:ea typeface="+mn-ea"/>
                <a:cs typeface="+mn-cs"/>
              </a:rPr>
              <a:t>from the initial position in X and Y coordinates.</a:t>
            </a:r>
            <a:endParaRPr lang="en-US" baseline="0" dirty="0" smtClean="0"/>
          </a:p>
          <a:p>
            <a:pPr marL="0" indent="0">
              <a:buNone/>
            </a:pPr>
            <a:endParaRPr lang="en-US" baseline="0" dirty="0" smtClean="0"/>
          </a:p>
          <a:p>
            <a:pPr marL="0" indent="0">
              <a:buNone/>
            </a:pPr>
            <a:r>
              <a:rPr lang="en-US" baseline="0" dirty="0" smtClean="0"/>
              <a:t>The </a:t>
            </a:r>
            <a:r>
              <a:rPr lang="en-US" baseline="0" dirty="0" smtClean="0"/>
              <a:t>current flight model that </a:t>
            </a:r>
            <a:r>
              <a:rPr lang="en-US" baseline="0" dirty="0" err="1" smtClean="0"/>
              <a:t>jPapabench</a:t>
            </a:r>
            <a:r>
              <a:rPr lang="en-US" baseline="0" dirty="0" smtClean="0"/>
              <a:t> uses is very simplified, it an abstract flight, as you can see in these graphs between two way points.</a:t>
            </a:r>
          </a:p>
          <a:p>
            <a:pPr marL="0" indent="0">
              <a:buNone/>
            </a:pPr>
            <a:r>
              <a:rPr lang="en-US" baseline="0" dirty="0" smtClean="0"/>
              <a:t>The plane in </a:t>
            </a:r>
            <a:r>
              <a:rPr lang="en-US" baseline="0" dirty="0" err="1" smtClean="0"/>
              <a:t>Jpapabench</a:t>
            </a:r>
            <a:r>
              <a:rPr lang="en-US" baseline="0" dirty="0" smtClean="0"/>
              <a:t> directly flies from point A to </a:t>
            </a:r>
            <a:r>
              <a:rPr lang="en-US" baseline="0" dirty="0" err="1" smtClean="0"/>
              <a:t>piont</a:t>
            </a:r>
            <a:r>
              <a:rPr lang="en-US" baseline="0" dirty="0" smtClean="0"/>
              <a:t> B, while a real flight model powered by dynamic physic simulator is not nearly so precise.</a:t>
            </a:r>
          </a:p>
          <a:p>
            <a:pPr marL="0" indent="0">
              <a:buNone/>
            </a:pPr>
            <a:r>
              <a:rPr lang="en-US" baseline="0" dirty="0" smtClean="0"/>
              <a:t>As we can see here in the right figure, the plane need to correct on the physic of the plane, the character of environment, and it is not all to just simply fly from point A to point B. </a:t>
            </a:r>
          </a:p>
        </p:txBody>
      </p:sp>
      <p:sp>
        <p:nvSpPr>
          <p:cNvPr id="5" name="灯片编号占位符 4"/>
          <p:cNvSpPr>
            <a:spLocks noGrp="1"/>
          </p:cNvSpPr>
          <p:nvPr>
            <p:ph type="sldNum" sz="quarter" idx="10"/>
          </p:nvPr>
        </p:nvSpPr>
        <p:spPr/>
        <p:txBody>
          <a:bodyPr/>
          <a:lstStyle/>
          <a:p>
            <a:fld id="{CCCBA33D-3BC9-45D2-A0CA-E1FFEC6EED34}" type="slidenum">
              <a:rPr lang="en-US" smtClean="0"/>
              <a:pPr/>
              <a:t>18</a:t>
            </a:fld>
            <a:endParaRPr lang="en-US"/>
          </a:p>
        </p:txBody>
      </p:sp>
    </p:spTree>
    <p:extLst>
      <p:ext uri="{BB962C8B-B14F-4D97-AF65-F5344CB8AC3E}">
        <p14:creationId xmlns:p14="http://schemas.microsoft.com/office/powerpoint/2010/main" val="3267239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an previous </a:t>
            </a:r>
            <a:r>
              <a:rPr lang="en-US" baseline="0" dirty="0" smtClean="0"/>
              <a:t>publication that  evaluate using Android for embedded real-time system, and proposed different system architectures to make android real-time.</a:t>
            </a:r>
          </a:p>
          <a:p>
            <a:r>
              <a:rPr lang="en-US" baseline="0" dirty="0" smtClean="0"/>
              <a:t>Similarly, in health industry, ….</a:t>
            </a:r>
            <a:endParaRPr lang="en-US" dirty="0" smtClean="0"/>
          </a:p>
          <a:p>
            <a:r>
              <a:rPr lang="en-US" dirty="0" err="1" smtClean="0"/>
              <a:t>RTAndroid</a:t>
            </a:r>
            <a:r>
              <a:rPr lang="en-US" baseline="0" dirty="0" smtClean="0"/>
              <a:t>: a real-time extension to android platform with non-blocking </a:t>
            </a:r>
            <a:r>
              <a:rPr lang="en-US" baseline="0" dirty="0" err="1" smtClean="0"/>
              <a:t>gc</a:t>
            </a:r>
            <a:endParaRPr lang="en-US" baseline="0" dirty="0" smtClean="0"/>
          </a:p>
          <a:p>
            <a:endParaRPr lang="en-US" baseline="0" dirty="0" smtClean="0"/>
          </a:p>
          <a:p>
            <a:r>
              <a:rPr lang="en-US" baseline="0" dirty="0" smtClean="0"/>
              <a:t>The reason that we chose to tackle the sensor architecture first instead of the other components.</a:t>
            </a:r>
          </a:p>
          <a:p>
            <a:r>
              <a:rPr lang="en-US" baseline="0" dirty="0" smtClean="0"/>
              <a:t>Because since first android release on 2009, its build-in sensor architecture have been attracted lots of people’s attention.</a:t>
            </a:r>
          </a:p>
          <a:p>
            <a:r>
              <a:rPr lang="en-US" baseline="0" dirty="0" smtClean="0"/>
              <a:t>There are a number of mobile apps are sensor event-driven.</a:t>
            </a:r>
            <a:endParaRPr lang="en-US" dirty="0" smtClean="0"/>
          </a:p>
        </p:txBody>
      </p:sp>
      <p:sp>
        <p:nvSpPr>
          <p:cNvPr id="5" name="灯片编号占位符 4"/>
          <p:cNvSpPr>
            <a:spLocks noGrp="1"/>
          </p:cNvSpPr>
          <p:nvPr>
            <p:ph type="sldNum" sz="quarter" idx="10"/>
          </p:nvPr>
        </p:nvSpPr>
        <p:spPr/>
        <p:txBody>
          <a:bodyPr/>
          <a:lstStyle/>
          <a:p>
            <a:fld id="{CCCBA33D-3BC9-45D2-A0CA-E1FFEC6EED34}" type="slidenum">
              <a:rPr lang="en-US" smtClean="0"/>
              <a:pPr/>
              <a:t>1</a:t>
            </a:fld>
            <a:endParaRPr lang="en-US"/>
          </a:p>
        </p:txBody>
      </p:sp>
    </p:spTree>
    <p:extLst>
      <p:ext uri="{BB962C8B-B14F-4D97-AF65-F5344CB8AC3E}">
        <p14:creationId xmlns:p14="http://schemas.microsoft.com/office/powerpoint/2010/main" val="42528564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灯片编号占位符 4"/>
          <p:cNvSpPr>
            <a:spLocks noGrp="1"/>
          </p:cNvSpPr>
          <p:nvPr>
            <p:ph type="sldNum" sz="quarter" idx="10"/>
          </p:nvPr>
        </p:nvSpPr>
        <p:spPr/>
        <p:txBody>
          <a:bodyPr/>
          <a:lstStyle/>
          <a:p>
            <a:fld id="{CCCBA33D-3BC9-45D2-A0CA-E1FFEC6EED34}" type="slidenum">
              <a:rPr lang="en-US" smtClean="0"/>
              <a:pPr/>
              <a:t>19</a:t>
            </a:fld>
            <a:endParaRPr lang="en-US"/>
          </a:p>
        </p:txBody>
      </p:sp>
    </p:spTree>
    <p:extLst>
      <p:ext uri="{BB962C8B-B14F-4D97-AF65-F5344CB8AC3E}">
        <p14:creationId xmlns:p14="http://schemas.microsoft.com/office/powerpoint/2010/main" val="32672392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Backup: </a:t>
            </a:r>
          </a:p>
          <a:p>
            <a:r>
              <a:rPr lang="en-US" sz="1200" b="0" i="0" u="none" strike="noStrike" kern="1200" baseline="0" dirty="0" smtClean="0">
                <a:solidFill>
                  <a:schemeClr val="tx1"/>
                </a:solidFill>
                <a:latin typeface="+mn-lt"/>
                <a:ea typeface="+mn-ea"/>
                <a:cs typeface="+mn-cs"/>
              </a:rPr>
              <a:t>Fragment memory and create memory pressure, the extent of fragmentation is dependent on the VM and underlying GC. RTGCs can minimize and in some cases eliminate fragmentation</a:t>
            </a:r>
          </a:p>
          <a:p>
            <a:endParaRPr lang="en-US" dirty="0"/>
          </a:p>
        </p:txBody>
      </p:sp>
      <p:sp>
        <p:nvSpPr>
          <p:cNvPr id="4" name="Slide Number Placeholder 3"/>
          <p:cNvSpPr>
            <a:spLocks noGrp="1"/>
          </p:cNvSpPr>
          <p:nvPr>
            <p:ph type="sldNum" sz="quarter" idx="10"/>
          </p:nvPr>
        </p:nvSpPr>
        <p:spPr/>
        <p:txBody>
          <a:bodyPr/>
          <a:lstStyle/>
          <a:p>
            <a:fld id="{CCCBA33D-3BC9-45D2-A0CA-E1FFEC6EED34}" type="slidenum">
              <a:rPr lang="en-US" smtClean="0"/>
              <a:pPr/>
              <a:t>21</a:t>
            </a:fld>
            <a:endParaRPr lang="en-US"/>
          </a:p>
        </p:txBody>
      </p:sp>
    </p:spTree>
    <p:extLst>
      <p:ext uri="{BB962C8B-B14F-4D97-AF65-F5344CB8AC3E}">
        <p14:creationId xmlns:p14="http://schemas.microsoft.com/office/powerpoint/2010/main" val="28371603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backup</a:t>
            </a:r>
            <a:endParaRPr lang="en-US" dirty="0"/>
          </a:p>
        </p:txBody>
      </p:sp>
      <p:sp>
        <p:nvSpPr>
          <p:cNvPr id="4" name="Slide Number Placeholder 3"/>
          <p:cNvSpPr>
            <a:spLocks noGrp="1"/>
          </p:cNvSpPr>
          <p:nvPr>
            <p:ph type="sldNum" sz="quarter" idx="10"/>
          </p:nvPr>
        </p:nvSpPr>
        <p:spPr/>
        <p:txBody>
          <a:bodyPr/>
          <a:lstStyle/>
          <a:p>
            <a:fld id="{CCCBA33D-3BC9-45D2-A0CA-E1FFEC6EED34}" type="slidenum">
              <a:rPr lang="en-US" smtClean="0"/>
              <a:pPr/>
              <a:t>22</a:t>
            </a:fld>
            <a:endParaRPr lang="en-US"/>
          </a:p>
        </p:txBody>
      </p:sp>
    </p:spTree>
    <p:extLst>
      <p:ext uri="{BB962C8B-B14F-4D97-AF65-F5344CB8AC3E}">
        <p14:creationId xmlns:p14="http://schemas.microsoft.com/office/powerpoint/2010/main" val="2837160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an previous </a:t>
            </a:r>
            <a:r>
              <a:rPr lang="en-US" baseline="0" dirty="0" smtClean="0"/>
              <a:t>publication that  evaluate using Android for embedded real-time system, and proposed different system architectures to make android real-time.</a:t>
            </a:r>
          </a:p>
          <a:p>
            <a:r>
              <a:rPr lang="en-US" baseline="0" dirty="0" smtClean="0"/>
              <a:t>Similarly, in health industry, ….</a:t>
            </a:r>
            <a:endParaRPr lang="en-US" dirty="0" smtClean="0"/>
          </a:p>
          <a:p>
            <a:r>
              <a:rPr lang="en-US" dirty="0" err="1" smtClean="0"/>
              <a:t>RTAndroid</a:t>
            </a:r>
            <a:r>
              <a:rPr lang="en-US" baseline="0" dirty="0" smtClean="0"/>
              <a:t>: a real-time extension to android platform with non-blocking </a:t>
            </a:r>
            <a:r>
              <a:rPr lang="en-US" baseline="0" dirty="0" err="1" smtClean="0"/>
              <a:t>gc</a:t>
            </a:r>
            <a:endParaRPr lang="en-US" baseline="0" dirty="0" smtClean="0"/>
          </a:p>
          <a:p>
            <a:endParaRPr lang="en-US" baseline="0" dirty="0" smtClean="0"/>
          </a:p>
          <a:p>
            <a:r>
              <a:rPr lang="en-US" baseline="0" dirty="0" smtClean="0"/>
              <a:t>The reason that we chose to tackle the sensor architecture first instead of the other components.</a:t>
            </a:r>
          </a:p>
          <a:p>
            <a:r>
              <a:rPr lang="en-US" baseline="0" dirty="0" smtClean="0"/>
              <a:t>Because since first android release on 2009, its build-in sensor architecture have been attracted lots of people’s attention.</a:t>
            </a:r>
          </a:p>
          <a:p>
            <a:r>
              <a:rPr lang="en-US" baseline="0" dirty="0" smtClean="0"/>
              <a:t>There are a number of mobile apps are sensor event-driven.</a:t>
            </a:r>
            <a:endParaRPr lang="en-US" dirty="0" smtClean="0"/>
          </a:p>
        </p:txBody>
      </p:sp>
      <p:sp>
        <p:nvSpPr>
          <p:cNvPr id="5" name="灯片编号占位符 4"/>
          <p:cNvSpPr>
            <a:spLocks noGrp="1"/>
          </p:cNvSpPr>
          <p:nvPr>
            <p:ph type="sldNum" sz="quarter" idx="10"/>
          </p:nvPr>
        </p:nvSpPr>
        <p:spPr/>
        <p:txBody>
          <a:bodyPr/>
          <a:lstStyle/>
          <a:p>
            <a:fld id="{CCCBA33D-3BC9-45D2-A0CA-E1FFEC6EED34}" type="slidenum">
              <a:rPr lang="en-US" smtClean="0"/>
              <a:pPr/>
              <a:t>2</a:t>
            </a:fld>
            <a:endParaRPr lang="en-US"/>
          </a:p>
        </p:txBody>
      </p:sp>
    </p:spTree>
    <p:extLst>
      <p:ext uri="{BB962C8B-B14F-4D97-AF65-F5344CB8AC3E}">
        <p14:creationId xmlns:p14="http://schemas.microsoft.com/office/powerpoint/2010/main" val="4252856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an previous </a:t>
            </a:r>
            <a:r>
              <a:rPr lang="en-US" baseline="0" dirty="0" smtClean="0"/>
              <a:t>publication that  evaluate using Android for embedded real-time system, and proposed different system architectures to make android real-time.</a:t>
            </a:r>
          </a:p>
          <a:p>
            <a:r>
              <a:rPr lang="en-US" baseline="0" dirty="0" smtClean="0"/>
              <a:t>Similarly, in health industry, ….</a:t>
            </a:r>
            <a:endParaRPr lang="en-US" dirty="0" smtClean="0"/>
          </a:p>
          <a:p>
            <a:r>
              <a:rPr lang="en-US" dirty="0" err="1" smtClean="0"/>
              <a:t>RTAndroid</a:t>
            </a:r>
            <a:r>
              <a:rPr lang="en-US" baseline="0" dirty="0" smtClean="0"/>
              <a:t>: a real-time extension to android platform with non-blocking </a:t>
            </a:r>
            <a:r>
              <a:rPr lang="en-US" baseline="0" dirty="0" err="1" smtClean="0"/>
              <a:t>gc</a:t>
            </a:r>
            <a:endParaRPr lang="en-US" baseline="0" dirty="0" smtClean="0"/>
          </a:p>
          <a:p>
            <a:endParaRPr lang="en-US" baseline="0" dirty="0" smtClean="0"/>
          </a:p>
          <a:p>
            <a:r>
              <a:rPr lang="en-US" baseline="0" dirty="0" smtClean="0"/>
              <a:t>The reason that we chose to tackle the sensor architecture first instead of the other components.</a:t>
            </a:r>
          </a:p>
          <a:p>
            <a:r>
              <a:rPr lang="en-US" baseline="0" dirty="0" smtClean="0"/>
              <a:t>Because since first android release on 2009, its build-in sensor architecture have been attracted lots of people’s attention.</a:t>
            </a:r>
          </a:p>
          <a:p>
            <a:r>
              <a:rPr lang="en-US" baseline="0" dirty="0" smtClean="0"/>
              <a:t>There are a number of mobile apps are sensor event-driven.</a:t>
            </a:r>
            <a:endParaRPr lang="en-US" dirty="0" smtClean="0"/>
          </a:p>
        </p:txBody>
      </p:sp>
      <p:sp>
        <p:nvSpPr>
          <p:cNvPr id="5" name="灯片编号占位符 4"/>
          <p:cNvSpPr>
            <a:spLocks noGrp="1"/>
          </p:cNvSpPr>
          <p:nvPr>
            <p:ph type="sldNum" sz="quarter" idx="10"/>
          </p:nvPr>
        </p:nvSpPr>
        <p:spPr/>
        <p:txBody>
          <a:bodyPr/>
          <a:lstStyle/>
          <a:p>
            <a:fld id="{CCCBA33D-3BC9-45D2-A0CA-E1FFEC6EED34}" type="slidenum">
              <a:rPr lang="en-US" smtClean="0"/>
              <a:pPr/>
              <a:t>3</a:t>
            </a:fld>
            <a:endParaRPr lang="en-US"/>
          </a:p>
        </p:txBody>
      </p:sp>
    </p:spTree>
    <p:extLst>
      <p:ext uri="{BB962C8B-B14F-4D97-AF65-F5344CB8AC3E}">
        <p14:creationId xmlns:p14="http://schemas.microsoft.com/office/powerpoint/2010/main" val="4252856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sz="1200" dirty="0" err="1" smtClean="0">
                <a:solidFill>
                  <a:schemeClr val="tx1">
                    <a:lumMod val="65000"/>
                    <a:lumOff val="35000"/>
                  </a:schemeClr>
                </a:solidFill>
              </a:rPr>
              <a:t>Magne’tometer</a:t>
            </a:r>
            <a:endParaRPr lang="zh-CN" altLang="en-US" dirty="0"/>
          </a:p>
        </p:txBody>
      </p:sp>
      <p:sp>
        <p:nvSpPr>
          <p:cNvPr id="5" name="灯片编号占位符 4"/>
          <p:cNvSpPr>
            <a:spLocks noGrp="1"/>
          </p:cNvSpPr>
          <p:nvPr>
            <p:ph type="sldNum" sz="quarter" idx="10"/>
          </p:nvPr>
        </p:nvSpPr>
        <p:spPr/>
        <p:txBody>
          <a:bodyPr/>
          <a:lstStyle/>
          <a:p>
            <a:fld id="{CCCBA33D-3BC9-45D2-A0CA-E1FFEC6EED34}" type="slidenum">
              <a:rPr lang="en-US" smtClean="0"/>
              <a:pPr/>
              <a:t>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sz="1200" dirty="0" err="1" smtClean="0">
                <a:solidFill>
                  <a:schemeClr val="tx1">
                    <a:lumMod val="65000"/>
                    <a:lumOff val="35000"/>
                  </a:schemeClr>
                </a:solidFill>
              </a:rPr>
              <a:t>Magne’tometer</a:t>
            </a:r>
            <a:endParaRPr lang="zh-CN" altLang="en-US" dirty="0"/>
          </a:p>
        </p:txBody>
      </p:sp>
      <p:sp>
        <p:nvSpPr>
          <p:cNvPr id="5" name="灯片编号占位符 4"/>
          <p:cNvSpPr>
            <a:spLocks noGrp="1"/>
          </p:cNvSpPr>
          <p:nvPr>
            <p:ph type="sldNum" sz="quarter" idx="10"/>
          </p:nvPr>
        </p:nvSpPr>
        <p:spPr/>
        <p:txBody>
          <a:bodyPr/>
          <a:lstStyle/>
          <a:p>
            <a:fld id="{CCCBA33D-3BC9-45D2-A0CA-E1FFEC6EED34}" type="slidenum">
              <a:rPr lang="en-US" smtClean="0"/>
              <a:pPr/>
              <a:t>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will get a closer look at the </a:t>
            </a:r>
            <a:r>
              <a:rPr lang="en-US" baseline="0" dirty="0" err="1" smtClean="0"/>
              <a:t>SensorManger</a:t>
            </a:r>
            <a:r>
              <a:rPr lang="en-US" baseline="0" dirty="0" smtClean="0"/>
              <a:t> for each layer, and explain why it is not suitable for Real-time.</a:t>
            </a:r>
          </a:p>
          <a:p>
            <a:r>
              <a:rPr lang="en-US" baseline="0" dirty="0" smtClean="0"/>
              <a:t>In Kernel, the handler hardware interruption, read &amp; buffer the sensor raw value into /</a:t>
            </a:r>
            <a:r>
              <a:rPr lang="en-US" baseline="0" dirty="0" err="1" smtClean="0"/>
              <a:t>dev</a:t>
            </a:r>
            <a:r>
              <a:rPr lang="en-US" baseline="0" dirty="0" smtClean="0"/>
              <a:t> file system.</a:t>
            </a:r>
          </a:p>
          <a:p>
            <a:endParaRPr lang="en-US" baseline="0" dirty="0" smtClean="0"/>
          </a:p>
          <a:p>
            <a:r>
              <a:rPr lang="en-US" baseline="0" dirty="0" smtClean="0"/>
              <a:t>Unbound time for delivery.</a:t>
            </a:r>
          </a:p>
        </p:txBody>
      </p:sp>
      <p:sp>
        <p:nvSpPr>
          <p:cNvPr id="5" name="灯片编号占位符 4"/>
          <p:cNvSpPr>
            <a:spLocks noGrp="1"/>
          </p:cNvSpPr>
          <p:nvPr>
            <p:ph type="sldNum" sz="quarter" idx="10"/>
          </p:nvPr>
        </p:nvSpPr>
        <p:spPr/>
        <p:txBody>
          <a:bodyPr/>
          <a:lstStyle/>
          <a:p>
            <a:fld id="{CCCBA33D-3BC9-45D2-A0CA-E1FFEC6EED34}" type="slidenum">
              <a:rPr lang="en-US" smtClean="0"/>
              <a:pPr/>
              <a:t>6</a:t>
            </a:fld>
            <a:endParaRPr lang="en-US"/>
          </a:p>
        </p:txBody>
      </p:sp>
    </p:spTree>
    <p:extLst>
      <p:ext uri="{BB962C8B-B14F-4D97-AF65-F5344CB8AC3E}">
        <p14:creationId xmlns:p14="http://schemas.microsoft.com/office/powerpoint/2010/main" val="4252856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will get a closer look at the </a:t>
            </a:r>
            <a:r>
              <a:rPr lang="en-US" baseline="0" dirty="0" err="1" smtClean="0"/>
              <a:t>SensorManger</a:t>
            </a:r>
            <a:r>
              <a:rPr lang="en-US" baseline="0" dirty="0" smtClean="0"/>
              <a:t> for each layer, and explain why it is not suitable for Real-time.</a:t>
            </a:r>
          </a:p>
          <a:p>
            <a:r>
              <a:rPr lang="en-US" baseline="0" dirty="0" smtClean="0"/>
              <a:t>In Kernel, the handler hardware interruption, read &amp; buffer the sensor raw value into /</a:t>
            </a:r>
            <a:r>
              <a:rPr lang="en-US" baseline="0" dirty="0" err="1" smtClean="0"/>
              <a:t>dev</a:t>
            </a:r>
            <a:r>
              <a:rPr lang="en-US" baseline="0" dirty="0" smtClean="0"/>
              <a:t> file system.</a:t>
            </a:r>
          </a:p>
          <a:p>
            <a:endParaRPr lang="en-US" baseline="0" dirty="0" smtClean="0"/>
          </a:p>
          <a:p>
            <a:r>
              <a:rPr lang="en-US" baseline="0" dirty="0" smtClean="0"/>
              <a:t>Unbound time for delivery.</a:t>
            </a:r>
          </a:p>
        </p:txBody>
      </p:sp>
      <p:sp>
        <p:nvSpPr>
          <p:cNvPr id="5" name="灯片编号占位符 4"/>
          <p:cNvSpPr>
            <a:spLocks noGrp="1"/>
          </p:cNvSpPr>
          <p:nvPr>
            <p:ph type="sldNum" sz="quarter" idx="10"/>
          </p:nvPr>
        </p:nvSpPr>
        <p:spPr/>
        <p:txBody>
          <a:bodyPr/>
          <a:lstStyle/>
          <a:p>
            <a:fld id="{CCCBA33D-3BC9-45D2-A0CA-E1FFEC6EED34}" type="slidenum">
              <a:rPr lang="en-US" smtClean="0"/>
              <a:pPr/>
              <a:t>7</a:t>
            </a:fld>
            <a:endParaRPr lang="en-US"/>
          </a:p>
        </p:txBody>
      </p:sp>
    </p:spTree>
    <p:extLst>
      <p:ext uri="{BB962C8B-B14F-4D97-AF65-F5344CB8AC3E}">
        <p14:creationId xmlns:p14="http://schemas.microsoft.com/office/powerpoint/2010/main" val="4252856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a:t>
            </a:r>
            <a:r>
              <a:rPr lang="en-US" baseline="0" dirty="0" smtClean="0"/>
              <a:t>lock contention between task </a:t>
            </a:r>
            <a:r>
              <a:rPr lang="en-US" baseline="0" dirty="0" smtClean="0"/>
              <a:t>requires higher-</a:t>
            </a:r>
            <a:r>
              <a:rPr lang="en-US" altLang="zh-CN" baseline="0" dirty="0" smtClean="0"/>
              <a:t>priority data </a:t>
            </a:r>
            <a:r>
              <a:rPr lang="en-US" baseline="0" dirty="0" smtClean="0"/>
              <a:t>and </a:t>
            </a:r>
            <a:r>
              <a:rPr lang="en-US" baseline="0" dirty="0" smtClean="0"/>
              <a:t>task </a:t>
            </a:r>
            <a:r>
              <a:rPr lang="en-US" baseline="0" dirty="0" smtClean="0"/>
              <a:t>requires </a:t>
            </a:r>
            <a:r>
              <a:rPr lang="en-US" baseline="0" dirty="0" smtClean="0"/>
              <a:t>lower </a:t>
            </a:r>
            <a:r>
              <a:rPr lang="en-US" baseline="0" dirty="0" smtClean="0"/>
              <a:t>priority-data</a:t>
            </a:r>
            <a:r>
              <a:rPr lang="en-US" baseline="0" dirty="0" smtClean="0"/>
              <a:t>, and </a:t>
            </a:r>
            <a:r>
              <a:rPr lang="en-US" baseline="0" dirty="0" smtClean="0"/>
              <a:t>these contentions </a:t>
            </a:r>
            <a:r>
              <a:rPr lang="en-US" baseline="0" dirty="0" smtClean="0"/>
              <a:t>can be presented in both app </a:t>
            </a:r>
            <a:r>
              <a:rPr lang="en-US" baseline="0" dirty="0" smtClean="0"/>
              <a:t>as well as in framework</a:t>
            </a:r>
            <a:endParaRPr lang="en-US" baseline="0" dirty="0" smtClean="0"/>
          </a:p>
        </p:txBody>
      </p:sp>
      <p:sp>
        <p:nvSpPr>
          <p:cNvPr id="5" name="灯片编号占位符 4"/>
          <p:cNvSpPr>
            <a:spLocks noGrp="1"/>
          </p:cNvSpPr>
          <p:nvPr>
            <p:ph type="sldNum" sz="quarter" idx="10"/>
          </p:nvPr>
        </p:nvSpPr>
        <p:spPr/>
        <p:txBody>
          <a:bodyPr/>
          <a:lstStyle/>
          <a:p>
            <a:fld id="{CCCBA33D-3BC9-45D2-A0CA-E1FFEC6EED34}" type="slidenum">
              <a:rPr lang="en-US" smtClean="0"/>
              <a:pPr/>
              <a:t>8</a:t>
            </a:fld>
            <a:endParaRPr lang="en-US"/>
          </a:p>
        </p:txBody>
      </p:sp>
    </p:spTree>
    <p:extLst>
      <p:ext uri="{BB962C8B-B14F-4D97-AF65-F5344CB8AC3E}">
        <p14:creationId xmlns:p14="http://schemas.microsoft.com/office/powerpoint/2010/main" val="42528564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1"/>
            <a:ext cx="7772400" cy="1447800"/>
          </a:xfrm>
          <a:prstGeom prst="rect">
            <a:avLst/>
          </a:prstGeom>
        </p:spPr>
        <p:txBody>
          <a:bodyPr/>
          <a:lstStyle>
            <a:lvl1pPr algn="ctr">
              <a:defRPr>
                <a:solidFill>
                  <a:schemeClr val="bg2">
                    <a:lumMod val="75000"/>
                  </a:schemeClr>
                </a:solidFill>
                <a:latin typeface="Georgia"/>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819400"/>
            <a:ext cx="6400800" cy="1752600"/>
          </a:xfrm>
          <a:prstGeom prst="rect">
            <a:avLst/>
          </a:prstGeom>
        </p:spPr>
        <p:txBody>
          <a:bodyPr/>
          <a:lstStyle>
            <a:lvl1pPr marL="0" indent="0" algn="ctr">
              <a:buNone/>
              <a:defRPr b="0" i="0">
                <a:solidFill>
                  <a:srgbClr val="606060"/>
                </a:solidFill>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pic>
        <p:nvPicPr>
          <p:cNvPr id="5" name="Picture 4" descr="gray_seal_alt.jpg"/>
          <p:cNvPicPr>
            <a:picLocks noChangeAspect="1"/>
          </p:cNvPicPr>
          <p:nvPr userDrawn="1"/>
        </p:nvPicPr>
        <p:blipFill>
          <a:blip r:embed="rId2"/>
          <a:stretch>
            <a:fillRect/>
          </a:stretch>
        </p:blipFill>
        <p:spPr>
          <a:xfrm>
            <a:off x="0" y="0"/>
            <a:ext cx="9144000" cy="6858000"/>
          </a:xfrm>
          <a:prstGeom prst="rect">
            <a:avLst/>
          </a:prstGeom>
        </p:spPr>
      </p:pic>
      <p:sp>
        <p:nvSpPr>
          <p:cNvPr id="8" name="Footer Placeholder 3"/>
          <p:cNvSpPr txBox="1">
            <a:spLocks/>
          </p:cNvSpPr>
          <p:nvPr userDrawn="1"/>
        </p:nvSpPr>
        <p:spPr>
          <a:xfrm>
            <a:off x="4829204" y="6401432"/>
            <a:ext cx="3886200" cy="365125"/>
          </a:xfrm>
          <a:prstGeom prst="rect">
            <a:avLst/>
          </a:prstGeom>
        </p:spPr>
        <p:txBody>
          <a:bodyPr anchor="ctr"/>
          <a:lstStyle>
            <a:lvl1pPr>
              <a:defRPr sz="1400" i="1"/>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1" u="none" strike="noStrike" kern="1200" cap="none" spc="0" normalizeH="0" baseline="0" noProof="0" dirty="0">
              <a:ln>
                <a:noFill/>
              </a:ln>
              <a:solidFill>
                <a:schemeClr val="tx1"/>
              </a:solidFill>
              <a:effectLst/>
              <a:uLnTx/>
              <a:uFillTx/>
              <a:latin typeface="Times" charset="0"/>
              <a:ea typeface="+mn-ea"/>
              <a:cs typeface="+mn-cs"/>
            </a:endParaRPr>
          </a:p>
        </p:txBody>
      </p:sp>
      <p:sp>
        <p:nvSpPr>
          <p:cNvPr id="11" name="Footer Placeholder 3"/>
          <p:cNvSpPr txBox="1">
            <a:spLocks/>
          </p:cNvSpPr>
          <p:nvPr userDrawn="1"/>
        </p:nvSpPr>
        <p:spPr>
          <a:xfrm>
            <a:off x="4829204" y="6401432"/>
            <a:ext cx="3886200" cy="365125"/>
          </a:xfrm>
          <a:prstGeom prst="rect">
            <a:avLst/>
          </a:prstGeom>
        </p:spPr>
        <p:txBody>
          <a:bodyPr anchor="ctr"/>
          <a:lstStyle>
            <a:lvl1pPr>
              <a:defRPr sz="1400" i="1"/>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1" u="none" strike="noStrike" kern="1200" cap="none" spc="0" normalizeH="0" baseline="0" noProof="0" dirty="0">
              <a:ln>
                <a:noFill/>
              </a:ln>
              <a:solidFill>
                <a:schemeClr val="tx1"/>
              </a:solidFill>
              <a:effectLst/>
              <a:uLnTx/>
              <a:uFillTx/>
              <a:latin typeface="Times" charset="0"/>
              <a:ea typeface="+mn-ea"/>
              <a:cs typeface="+mn-cs"/>
            </a:endParaRPr>
          </a:p>
        </p:txBody>
      </p:sp>
      <p:sp>
        <p:nvSpPr>
          <p:cNvPr id="12" name="Footer Placeholder 3"/>
          <p:cNvSpPr>
            <a:spLocks noGrp="1"/>
          </p:cNvSpPr>
          <p:nvPr>
            <p:ph type="ftr" sz="quarter" idx="3"/>
          </p:nvPr>
        </p:nvSpPr>
        <p:spPr>
          <a:xfrm>
            <a:off x="685800" y="6400800"/>
            <a:ext cx="4100514" cy="365125"/>
          </a:xfrm>
          <a:prstGeom prst="rect">
            <a:avLst/>
          </a:prstGeom>
        </p:spPr>
        <p:txBody>
          <a:bodyPr anchor="ctr"/>
          <a:lstStyle>
            <a:lvl1pPr>
              <a:defRPr sz="1400" i="1"/>
            </a:lvl1pPr>
          </a:lstStyle>
          <a:p>
            <a:r>
              <a:rPr lang="en-US" dirty="0" smtClean="0"/>
              <a:t>http://rtdroid.cse.buffalo.edu</a:t>
            </a:r>
            <a:endParaRPr lang="en-US" dirty="0"/>
          </a:p>
        </p:txBody>
      </p:sp>
      <p:sp>
        <p:nvSpPr>
          <p:cNvPr id="14" name="灯片编号占位符 4"/>
          <p:cNvSpPr>
            <a:spLocks noGrp="1"/>
          </p:cNvSpPr>
          <p:nvPr>
            <p:ph type="sldNum" sz="quarter" idx="10"/>
          </p:nvPr>
        </p:nvSpPr>
        <p:spPr>
          <a:xfrm>
            <a:off x="5179484" y="6407836"/>
            <a:ext cx="3962400" cy="342900"/>
          </a:xfrm>
          <a:prstGeom prst="rect">
            <a:avLst/>
          </a:prstGeom>
        </p:spPr>
        <p:txBody>
          <a:bodyPr vert="horz" lIns="91440" tIns="45720" rIns="91440" bIns="45720" rtlCol="0" anchor="b"/>
          <a:lstStyle>
            <a:lvl1pPr algn="l">
              <a:defRPr sz="1200"/>
            </a:lvl1pPr>
          </a:lstStyle>
          <a:p>
            <a:fld id="{F609543F-BDCB-4654-B7D7-E8D142F13C05}" type="slidenum">
              <a:rPr lang="en-US" smtClean="0"/>
              <a:pPr/>
              <a:t>‹#›</a:t>
            </a:fld>
            <a:r>
              <a:rPr lang="en-US" dirty="0" smtClean="0"/>
              <a:t> / 19</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1"/>
          <p:cNvCxnSpPr>
            <a:cxnSpLocks noChangeShapeType="1"/>
          </p:cNvCxnSpPr>
          <p:nvPr userDrawn="1"/>
        </p:nvCxnSpPr>
        <p:spPr bwMode="auto">
          <a:xfrm>
            <a:off x="838200" y="2362200"/>
            <a:ext cx="7620000" cy="1588"/>
          </a:xfrm>
          <a:prstGeom prst="line">
            <a:avLst/>
          </a:prstGeom>
          <a:noFill/>
          <a:ln w="9525">
            <a:solidFill>
              <a:schemeClr val="bg1"/>
            </a:solidFill>
            <a:prstDash val="dot"/>
            <a:round/>
            <a:headEnd/>
            <a:tailEnd/>
          </a:ln>
        </p:spPr>
      </p:cxnSp>
      <p:cxnSp>
        <p:nvCxnSpPr>
          <p:cNvPr id="5" name="Straight Connector 13"/>
          <p:cNvCxnSpPr>
            <a:cxnSpLocks noChangeShapeType="1"/>
          </p:cNvCxnSpPr>
          <p:nvPr userDrawn="1"/>
        </p:nvCxnSpPr>
        <p:spPr bwMode="auto">
          <a:xfrm>
            <a:off x="838200" y="2363788"/>
            <a:ext cx="7620000" cy="1587"/>
          </a:xfrm>
          <a:prstGeom prst="line">
            <a:avLst/>
          </a:prstGeom>
          <a:noFill/>
          <a:ln w="9525">
            <a:solidFill>
              <a:schemeClr val="tx1"/>
            </a:solidFill>
            <a:prstDash val="dot"/>
            <a:round/>
            <a:headEnd/>
            <a:tailEnd/>
          </a:ln>
        </p:spPr>
      </p:cxnSp>
      <p:sp>
        <p:nvSpPr>
          <p:cNvPr id="2" name="Title 1"/>
          <p:cNvSpPr>
            <a:spLocks noGrp="1"/>
          </p:cNvSpPr>
          <p:nvPr>
            <p:ph type="title"/>
          </p:nvPr>
        </p:nvSpPr>
        <p:spPr>
          <a:xfrm>
            <a:off x="722313" y="2338387"/>
            <a:ext cx="7772400" cy="1852613"/>
          </a:xfrm>
          <a:prstGeom prst="rect">
            <a:avLst/>
          </a:prstGeom>
        </p:spPr>
        <p:txBody>
          <a:bodyPr anchor="t"/>
          <a:lstStyle>
            <a:lvl1pPr algn="l">
              <a:defRPr sz="4000" b="0" i="0" cap="all">
                <a:solidFill>
                  <a:srgbClr val="606060"/>
                </a:solidFill>
                <a:latin typeface="Georgia"/>
                <a:cs typeface="Georgia"/>
              </a:defRPr>
            </a:lvl1pPr>
          </a:lstStyle>
          <a:p>
            <a:r>
              <a:rPr lang="en-US" dirty="0" smtClean="0"/>
              <a:t>Click to edit Master</a:t>
            </a:r>
            <a:endParaRPr lang="en-US" dirty="0"/>
          </a:p>
        </p:txBody>
      </p:sp>
      <p:sp>
        <p:nvSpPr>
          <p:cNvPr id="3" name="Text Placeholder 2"/>
          <p:cNvSpPr>
            <a:spLocks noGrp="1"/>
          </p:cNvSpPr>
          <p:nvPr>
            <p:ph type="body" idx="1"/>
          </p:nvPr>
        </p:nvSpPr>
        <p:spPr>
          <a:xfrm>
            <a:off x="722313" y="1676400"/>
            <a:ext cx="7772400" cy="661987"/>
          </a:xfrm>
          <a:prstGeom prst="rect">
            <a:avLst/>
          </a:prstGeom>
        </p:spPr>
        <p:txBody>
          <a:bodyPr anchor="b"/>
          <a:lstStyle>
            <a:lvl1pPr marL="0" indent="0">
              <a:buNone/>
              <a:defRPr sz="2000" b="0" i="0">
                <a:solidFill>
                  <a:srgbClr val="1C6CB5"/>
                </a:solidFill>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pic>
        <p:nvPicPr>
          <p:cNvPr id="8" name="Picture 7" descr="gray_seal_alt.jpg"/>
          <p:cNvPicPr>
            <a:picLocks noChangeAspect="1"/>
          </p:cNvPicPr>
          <p:nvPr userDrawn="1"/>
        </p:nvPicPr>
        <p:blipFill>
          <a:blip r:embed="rId2"/>
          <a:stretch>
            <a:fillRect/>
          </a:stretch>
        </p:blipFill>
        <p:spPr>
          <a:xfrm>
            <a:off x="0" y="0"/>
            <a:ext cx="9144000" cy="6858000"/>
          </a:xfrm>
          <a:prstGeom prst="rect">
            <a:avLst/>
          </a:prstGeom>
        </p:spPr>
      </p:pic>
      <p:sp>
        <p:nvSpPr>
          <p:cNvPr id="10" name="Rectangle 9"/>
          <p:cNvSpPr/>
          <p:nvPr userDrawn="1"/>
        </p:nvSpPr>
        <p:spPr bwMode="auto">
          <a:xfrm>
            <a:off x="4788024" y="2852936"/>
            <a:ext cx="4355976" cy="4005064"/>
          </a:xfrm>
          <a:prstGeom prst="rect">
            <a:avLst/>
          </a:prstGeom>
          <a:solidFill>
            <a:schemeClr val="bg1"/>
          </a:solidFill>
          <a:ln w="9525"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pitchFamily="122" charset="0"/>
            </a:endParaRPr>
          </a:p>
        </p:txBody>
      </p:sp>
      <p:sp>
        <p:nvSpPr>
          <p:cNvPr id="15" name="Footer Placeholder 3"/>
          <p:cNvSpPr txBox="1">
            <a:spLocks/>
          </p:cNvSpPr>
          <p:nvPr userDrawn="1"/>
        </p:nvSpPr>
        <p:spPr>
          <a:xfrm>
            <a:off x="4829204" y="6401432"/>
            <a:ext cx="3886200" cy="365125"/>
          </a:xfrm>
          <a:prstGeom prst="rect">
            <a:avLst/>
          </a:prstGeom>
        </p:spPr>
        <p:txBody>
          <a:bodyPr anchor="ctr"/>
          <a:lstStyle>
            <a:lvl1pPr>
              <a:defRPr sz="1400" i="1"/>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1" u="none" strike="noStrike" kern="1200" cap="none" spc="0" normalizeH="0" baseline="0" noProof="0" dirty="0">
              <a:ln>
                <a:noFill/>
              </a:ln>
              <a:solidFill>
                <a:schemeClr val="tx1"/>
              </a:solidFill>
              <a:effectLst/>
              <a:uLnTx/>
              <a:uFillTx/>
              <a:latin typeface="Times" charset="0"/>
              <a:ea typeface="+mn-ea"/>
              <a:cs typeface="+mn-cs"/>
            </a:endParaRPr>
          </a:p>
        </p:txBody>
      </p:sp>
      <p:sp>
        <p:nvSpPr>
          <p:cNvPr id="16" name="Footer Placeholder 3"/>
          <p:cNvSpPr>
            <a:spLocks noGrp="1"/>
          </p:cNvSpPr>
          <p:nvPr>
            <p:ph type="ftr" sz="quarter" idx="3"/>
          </p:nvPr>
        </p:nvSpPr>
        <p:spPr>
          <a:xfrm>
            <a:off x="685800" y="6400800"/>
            <a:ext cx="4100514" cy="365125"/>
          </a:xfrm>
          <a:prstGeom prst="rect">
            <a:avLst/>
          </a:prstGeom>
        </p:spPr>
        <p:txBody>
          <a:bodyPr anchor="ctr"/>
          <a:lstStyle>
            <a:lvl1pPr>
              <a:defRPr sz="1400" i="1"/>
            </a:lvl1pPr>
          </a:lstStyle>
          <a:p>
            <a:r>
              <a:rPr lang="en-US" dirty="0" smtClean="0"/>
              <a:t>http://rtdroid.cse.buffalo.edu</a:t>
            </a:r>
            <a:endParaRPr lang="en-US" dirty="0"/>
          </a:p>
        </p:txBody>
      </p:sp>
      <p:sp>
        <p:nvSpPr>
          <p:cNvPr id="18" name="灯片编号占位符 4"/>
          <p:cNvSpPr>
            <a:spLocks noGrp="1"/>
          </p:cNvSpPr>
          <p:nvPr>
            <p:ph type="sldNum" sz="quarter" idx="10"/>
          </p:nvPr>
        </p:nvSpPr>
        <p:spPr>
          <a:xfrm>
            <a:off x="5179484" y="6407836"/>
            <a:ext cx="3962400" cy="342900"/>
          </a:xfrm>
          <a:prstGeom prst="rect">
            <a:avLst/>
          </a:prstGeom>
        </p:spPr>
        <p:txBody>
          <a:bodyPr vert="horz" lIns="91440" tIns="45720" rIns="91440" bIns="45720" rtlCol="0" anchor="b"/>
          <a:lstStyle>
            <a:lvl1pPr algn="l">
              <a:defRPr sz="1200"/>
            </a:lvl1pPr>
          </a:lstStyle>
          <a:p>
            <a:fld id="{F609543F-BDCB-4654-B7D7-E8D142F13C05}" type="slidenum">
              <a:rPr lang="en-US" smtClean="0"/>
              <a:pPr/>
              <a:t>‹#›</a:t>
            </a:fld>
            <a:r>
              <a:rPr lang="en-US" dirty="0" smtClean="0"/>
              <a:t> / 19</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371600"/>
            <a:ext cx="7772400" cy="1143000"/>
          </a:xfrm>
          <a:prstGeom prst="rect">
            <a:avLst/>
          </a:prstGeom>
        </p:spPr>
        <p:txBody>
          <a:bodyPr/>
          <a:lstStyle>
            <a:lvl1pPr>
              <a:defRPr b="0" i="0">
                <a:solidFill>
                  <a:srgbClr val="606060"/>
                </a:solidFill>
                <a:latin typeface="Georgia"/>
                <a:cs typeface="Georgia"/>
              </a:defRPr>
            </a:lvl1pPr>
          </a:lstStyle>
          <a:p>
            <a:r>
              <a:rPr lang="en-US" dirty="0" smtClean="0"/>
              <a:t>Click to edit Master title style</a:t>
            </a:r>
            <a:endParaRPr lang="en-US" dirty="0"/>
          </a:p>
        </p:txBody>
      </p:sp>
      <p:sp>
        <p:nvSpPr>
          <p:cNvPr id="3" name="Content Placeholder 2"/>
          <p:cNvSpPr>
            <a:spLocks noGrp="1"/>
          </p:cNvSpPr>
          <p:nvPr>
            <p:ph idx="1"/>
          </p:nvPr>
        </p:nvSpPr>
        <p:spPr>
          <a:xfrm>
            <a:off x="685800" y="2514600"/>
            <a:ext cx="7772400" cy="3429000"/>
          </a:xfrm>
          <a:prstGeom prst="rect">
            <a:avLst/>
          </a:prstGeom>
        </p:spPr>
        <p:txBody>
          <a:bodyPr/>
          <a:lstStyle>
            <a:lvl1pPr>
              <a:defRPr b="0" i="0">
                <a:solidFill>
                  <a:srgbClr val="606060"/>
                </a:solidFill>
                <a:latin typeface="Trebuchet MS"/>
                <a:cs typeface="Trebuchet MS"/>
              </a:defRPr>
            </a:lvl1pPr>
            <a:lvl2pPr>
              <a:buClrTx/>
              <a:defRPr b="0" i="0">
                <a:solidFill>
                  <a:srgbClr val="606060"/>
                </a:solidFill>
                <a:latin typeface="Trebuchet MS"/>
                <a:cs typeface="Trebuchet MS"/>
              </a:defRPr>
            </a:lvl2pPr>
            <a:lvl3pPr>
              <a:buClrTx/>
              <a:defRPr b="0" i="0">
                <a:solidFill>
                  <a:srgbClr val="606060"/>
                </a:solidFill>
                <a:latin typeface="Trebuchet MS"/>
                <a:cs typeface="Trebuchet MS"/>
              </a:defRPr>
            </a:lvl3pPr>
            <a:lvl4pPr>
              <a:buClrTx/>
              <a:defRPr b="0" i="0">
                <a:solidFill>
                  <a:srgbClr val="606060"/>
                </a:solidFill>
                <a:latin typeface="Trebuchet MS"/>
                <a:cs typeface="Trebuchet MS"/>
              </a:defRPr>
            </a:lvl4pPr>
            <a:lvl5pPr>
              <a:defRPr b="0" i="1">
                <a:solidFill>
                  <a:srgbClr val="606060"/>
                </a:solidFill>
                <a:latin typeface="Trebuchet MS"/>
                <a:cs typeface="Trebuchet M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descr="gray_seal_alt.jpg"/>
          <p:cNvPicPr>
            <a:picLocks noChangeAspect="1"/>
          </p:cNvPicPr>
          <p:nvPr userDrawn="1"/>
        </p:nvPicPr>
        <p:blipFill>
          <a:blip r:embed="rId2"/>
          <a:stretch>
            <a:fillRect/>
          </a:stretch>
        </p:blipFill>
        <p:spPr>
          <a:xfrm>
            <a:off x="0" y="0"/>
            <a:ext cx="9144000" cy="6858000"/>
          </a:xfrm>
          <a:prstGeom prst="rect">
            <a:avLst/>
          </a:prstGeom>
        </p:spPr>
      </p:pic>
      <p:sp>
        <p:nvSpPr>
          <p:cNvPr id="4" name="Rectangle 3"/>
          <p:cNvSpPr/>
          <p:nvPr userDrawn="1"/>
        </p:nvSpPr>
        <p:spPr bwMode="auto">
          <a:xfrm>
            <a:off x="4788024" y="2852936"/>
            <a:ext cx="4355976" cy="4005064"/>
          </a:xfrm>
          <a:prstGeom prst="rect">
            <a:avLst/>
          </a:prstGeom>
          <a:solidFill>
            <a:schemeClr val="bg1"/>
          </a:solidFill>
          <a:ln w="9525"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pitchFamily="122" charset="0"/>
            </a:endParaRPr>
          </a:p>
        </p:txBody>
      </p:sp>
      <p:sp>
        <p:nvSpPr>
          <p:cNvPr id="8" name="Footer Placeholder 3"/>
          <p:cNvSpPr txBox="1">
            <a:spLocks/>
          </p:cNvSpPr>
          <p:nvPr userDrawn="1"/>
        </p:nvSpPr>
        <p:spPr>
          <a:xfrm>
            <a:off x="4829204" y="6401432"/>
            <a:ext cx="3886200" cy="365125"/>
          </a:xfrm>
          <a:prstGeom prst="rect">
            <a:avLst/>
          </a:prstGeom>
        </p:spPr>
        <p:txBody>
          <a:bodyPr anchor="ctr"/>
          <a:lstStyle>
            <a:lvl1pPr>
              <a:defRPr sz="1400" i="1"/>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1" u="none" strike="noStrike" kern="1200" cap="none" spc="0" normalizeH="0" baseline="0" noProof="0" dirty="0">
              <a:ln>
                <a:noFill/>
              </a:ln>
              <a:solidFill>
                <a:schemeClr val="tx1"/>
              </a:solidFill>
              <a:effectLst/>
              <a:uLnTx/>
              <a:uFillTx/>
              <a:latin typeface="Times" charset="0"/>
              <a:ea typeface="+mn-ea"/>
              <a:cs typeface="+mn-cs"/>
            </a:endParaRPr>
          </a:p>
        </p:txBody>
      </p:sp>
      <p:sp>
        <p:nvSpPr>
          <p:cNvPr id="11" name="Footer Placeholder 3"/>
          <p:cNvSpPr>
            <a:spLocks noGrp="1"/>
          </p:cNvSpPr>
          <p:nvPr>
            <p:ph type="ftr" sz="quarter" idx="3"/>
          </p:nvPr>
        </p:nvSpPr>
        <p:spPr>
          <a:xfrm>
            <a:off x="685800" y="6400800"/>
            <a:ext cx="4100514" cy="365125"/>
          </a:xfrm>
          <a:prstGeom prst="rect">
            <a:avLst/>
          </a:prstGeom>
        </p:spPr>
        <p:txBody>
          <a:bodyPr anchor="ctr"/>
          <a:lstStyle>
            <a:lvl1pPr>
              <a:defRPr sz="1400" i="1"/>
            </a:lvl1pPr>
          </a:lstStyle>
          <a:p>
            <a:r>
              <a:rPr lang="en-US" dirty="0" smtClean="0"/>
              <a:t>http://rtdroid.cse.buffalo.edu</a:t>
            </a:r>
            <a:endParaRPr lang="en-US" dirty="0"/>
          </a:p>
        </p:txBody>
      </p:sp>
      <p:sp>
        <p:nvSpPr>
          <p:cNvPr id="12" name="灯片编号占位符 4"/>
          <p:cNvSpPr>
            <a:spLocks noGrp="1"/>
          </p:cNvSpPr>
          <p:nvPr>
            <p:ph type="sldNum" sz="quarter" idx="10"/>
          </p:nvPr>
        </p:nvSpPr>
        <p:spPr>
          <a:xfrm>
            <a:off x="5179484" y="6407836"/>
            <a:ext cx="3962400" cy="342900"/>
          </a:xfrm>
          <a:prstGeom prst="rect">
            <a:avLst/>
          </a:prstGeom>
        </p:spPr>
        <p:txBody>
          <a:bodyPr vert="horz" lIns="91440" tIns="45720" rIns="91440" bIns="45720" rtlCol="0" anchor="b"/>
          <a:lstStyle>
            <a:lvl1pPr algn="l">
              <a:defRPr sz="1200"/>
            </a:lvl1pPr>
          </a:lstStyle>
          <a:p>
            <a:fld id="{F609543F-BDCB-4654-B7D7-E8D142F13C05}" type="slidenum">
              <a:rPr lang="en-US" smtClean="0"/>
              <a:pPr/>
              <a:t>‹#›</a:t>
            </a:fld>
            <a:r>
              <a:rPr lang="en-US" dirty="0" smtClean="0"/>
              <a:t> / 19</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2133600"/>
            <a:ext cx="3810000" cy="3505200"/>
          </a:xfrm>
          <a:prstGeom prst="rect">
            <a:avLst/>
          </a:prstGeom>
        </p:spPr>
        <p:txBody>
          <a:bodyPr/>
          <a:lstStyle>
            <a:lvl1pPr>
              <a:defRPr sz="2800" b="0" i="0">
                <a:solidFill>
                  <a:srgbClr val="606060"/>
                </a:solidFill>
                <a:latin typeface="Trebuchet MS"/>
                <a:cs typeface="Trebuchet MS"/>
              </a:defRPr>
            </a:lvl1pPr>
            <a:lvl2pPr>
              <a:buClrTx/>
              <a:buFont typeface="Arial"/>
              <a:buChar char="•"/>
              <a:defRPr sz="2400" b="0" i="0">
                <a:solidFill>
                  <a:srgbClr val="606060"/>
                </a:solidFill>
                <a:latin typeface="Trebuchet MS"/>
                <a:cs typeface="Trebuchet MS"/>
              </a:defRPr>
            </a:lvl2pPr>
            <a:lvl3pPr>
              <a:buClrTx/>
              <a:buFont typeface="Arial"/>
              <a:buChar char="•"/>
              <a:defRPr sz="2000" b="0" i="0">
                <a:solidFill>
                  <a:srgbClr val="606060"/>
                </a:solidFill>
                <a:latin typeface="Trebuchet MS"/>
                <a:cs typeface="Trebuchet MS"/>
              </a:defRPr>
            </a:lvl3pPr>
            <a:lvl4pPr>
              <a:buClrTx/>
              <a:buFont typeface="Arial"/>
              <a:buChar char="•"/>
              <a:defRPr sz="1800" b="0" i="0">
                <a:solidFill>
                  <a:srgbClr val="606060"/>
                </a:solidFill>
                <a:latin typeface="Trebuchet MS"/>
                <a:cs typeface="Trebuchet MS"/>
              </a:defRPr>
            </a:lvl4pPr>
            <a:lvl5pPr>
              <a:buClr>
                <a:srgbClr val="ECD63F"/>
              </a:buClr>
              <a:buFontTx/>
              <a:buNone/>
              <a:defRPr sz="1800" b="0" i="1">
                <a:solidFill>
                  <a:srgbClr val="606060"/>
                </a:solidFill>
                <a:latin typeface="Trebuchet MS"/>
                <a:cs typeface="Trebuchet M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133600"/>
            <a:ext cx="3810000" cy="3505200"/>
          </a:xfrm>
          <a:prstGeom prst="rect">
            <a:avLst/>
          </a:prstGeom>
        </p:spPr>
        <p:txBody>
          <a:bodyPr/>
          <a:lstStyle>
            <a:lvl1pPr>
              <a:defRPr sz="2800" b="0" i="0">
                <a:solidFill>
                  <a:srgbClr val="606060"/>
                </a:solidFill>
                <a:latin typeface="Trebuchet MS"/>
                <a:cs typeface="Trebuchet MS"/>
              </a:defRPr>
            </a:lvl1pPr>
            <a:lvl2pPr>
              <a:buClrTx/>
              <a:buFont typeface="Arial"/>
              <a:buChar char="•"/>
              <a:defRPr sz="2400" b="0" i="0">
                <a:solidFill>
                  <a:srgbClr val="808080"/>
                </a:solidFill>
                <a:latin typeface="Trebuchet MS"/>
                <a:cs typeface="Trebuchet MS"/>
              </a:defRPr>
            </a:lvl2pPr>
            <a:lvl3pPr>
              <a:buClrTx/>
              <a:buFont typeface="Arial"/>
              <a:buChar char="•"/>
              <a:defRPr sz="2000" b="0" i="0">
                <a:solidFill>
                  <a:srgbClr val="808080"/>
                </a:solidFill>
                <a:latin typeface="Trebuchet MS"/>
                <a:cs typeface="Trebuchet MS"/>
              </a:defRPr>
            </a:lvl3pPr>
            <a:lvl4pPr>
              <a:buClrTx/>
              <a:buFont typeface="Arial"/>
              <a:buChar char="•"/>
              <a:defRPr sz="1800" b="0" i="0">
                <a:solidFill>
                  <a:srgbClr val="808080"/>
                </a:solidFill>
                <a:latin typeface="Trebuchet MS"/>
                <a:cs typeface="Trebuchet MS"/>
              </a:defRPr>
            </a:lvl4pPr>
            <a:lvl5pPr>
              <a:buClr>
                <a:srgbClr val="ECD63F"/>
              </a:buClr>
              <a:buFontTx/>
              <a:buNone/>
              <a:defRPr sz="1800" b="0" i="1">
                <a:solidFill>
                  <a:srgbClr val="808080"/>
                </a:solidFill>
                <a:latin typeface="Trebuchet MS"/>
                <a:cs typeface="Trebuchet M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gray_seal_alt.jpg"/>
          <p:cNvPicPr>
            <a:picLocks noChangeAspect="1"/>
          </p:cNvPicPr>
          <p:nvPr userDrawn="1"/>
        </p:nvPicPr>
        <p:blipFill>
          <a:blip r:embed="rId2"/>
          <a:stretch>
            <a:fillRect/>
          </a:stretch>
        </p:blipFill>
        <p:spPr>
          <a:xfrm>
            <a:off x="0" y="0"/>
            <a:ext cx="9144000" cy="6858000"/>
          </a:xfrm>
          <a:prstGeom prst="rect">
            <a:avLst/>
          </a:prstGeom>
        </p:spPr>
      </p:pic>
      <p:sp>
        <p:nvSpPr>
          <p:cNvPr id="9" name="Rectangle 8"/>
          <p:cNvSpPr/>
          <p:nvPr userDrawn="1"/>
        </p:nvSpPr>
        <p:spPr bwMode="auto">
          <a:xfrm>
            <a:off x="4788024" y="2852936"/>
            <a:ext cx="4355976" cy="4005064"/>
          </a:xfrm>
          <a:prstGeom prst="rect">
            <a:avLst/>
          </a:prstGeom>
          <a:solidFill>
            <a:schemeClr val="bg1"/>
          </a:solidFill>
          <a:ln w="9525"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pitchFamily="122" charset="0"/>
            </a:endParaRPr>
          </a:p>
        </p:txBody>
      </p:sp>
      <p:sp>
        <p:nvSpPr>
          <p:cNvPr id="11" name="Footer Placeholder 3"/>
          <p:cNvSpPr txBox="1">
            <a:spLocks/>
          </p:cNvSpPr>
          <p:nvPr userDrawn="1"/>
        </p:nvSpPr>
        <p:spPr>
          <a:xfrm>
            <a:off x="4829204" y="6401432"/>
            <a:ext cx="3886200" cy="365125"/>
          </a:xfrm>
          <a:prstGeom prst="rect">
            <a:avLst/>
          </a:prstGeom>
        </p:spPr>
        <p:txBody>
          <a:bodyPr anchor="ctr"/>
          <a:lstStyle>
            <a:lvl1pPr>
              <a:defRPr sz="1400" i="1"/>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1" u="none" strike="noStrike" kern="1200" cap="none" spc="0" normalizeH="0" baseline="0" noProof="0" dirty="0">
              <a:ln>
                <a:noFill/>
              </a:ln>
              <a:solidFill>
                <a:schemeClr val="tx1"/>
              </a:solidFill>
              <a:effectLst/>
              <a:uLnTx/>
              <a:uFillTx/>
              <a:latin typeface="Times" charset="0"/>
              <a:ea typeface="+mn-ea"/>
              <a:cs typeface="+mn-cs"/>
            </a:endParaRPr>
          </a:p>
        </p:txBody>
      </p:sp>
      <p:sp>
        <p:nvSpPr>
          <p:cNvPr id="14" name="标题 13"/>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16" name="Footer Placeholder 3"/>
          <p:cNvSpPr txBox="1">
            <a:spLocks/>
          </p:cNvSpPr>
          <p:nvPr userDrawn="1"/>
        </p:nvSpPr>
        <p:spPr>
          <a:xfrm>
            <a:off x="4829204" y="6401432"/>
            <a:ext cx="3886200" cy="365125"/>
          </a:xfrm>
          <a:prstGeom prst="rect">
            <a:avLst/>
          </a:prstGeom>
        </p:spPr>
        <p:txBody>
          <a:bodyPr anchor="ctr"/>
          <a:lstStyle>
            <a:lvl1pPr>
              <a:defRPr sz="1400" i="1"/>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1" u="none" strike="noStrike" kern="1200" cap="none" spc="0" normalizeH="0" baseline="0" noProof="0" dirty="0">
              <a:ln>
                <a:noFill/>
              </a:ln>
              <a:solidFill>
                <a:schemeClr val="tx1"/>
              </a:solidFill>
              <a:effectLst/>
              <a:uLnTx/>
              <a:uFillTx/>
              <a:latin typeface="Times" charset="0"/>
              <a:ea typeface="+mn-ea"/>
              <a:cs typeface="+mn-cs"/>
            </a:endParaRPr>
          </a:p>
        </p:txBody>
      </p:sp>
      <p:sp>
        <p:nvSpPr>
          <p:cNvPr id="17" name="Footer Placeholder 3"/>
          <p:cNvSpPr>
            <a:spLocks noGrp="1"/>
          </p:cNvSpPr>
          <p:nvPr>
            <p:ph type="ftr" sz="quarter" idx="3"/>
          </p:nvPr>
        </p:nvSpPr>
        <p:spPr>
          <a:xfrm>
            <a:off x="685800" y="6400800"/>
            <a:ext cx="4100514" cy="365125"/>
          </a:xfrm>
          <a:prstGeom prst="rect">
            <a:avLst/>
          </a:prstGeom>
        </p:spPr>
        <p:txBody>
          <a:bodyPr anchor="ctr"/>
          <a:lstStyle>
            <a:lvl1pPr>
              <a:defRPr sz="1400" i="1"/>
            </a:lvl1pPr>
          </a:lstStyle>
          <a:p>
            <a:r>
              <a:rPr lang="en-US" dirty="0" smtClean="0"/>
              <a:t>http://rtdroid.cse.buffalo.edu</a:t>
            </a:r>
            <a:endParaRPr lang="en-US" dirty="0"/>
          </a:p>
        </p:txBody>
      </p:sp>
      <p:sp>
        <p:nvSpPr>
          <p:cNvPr id="19" name="灯片编号占位符 4"/>
          <p:cNvSpPr>
            <a:spLocks noGrp="1"/>
          </p:cNvSpPr>
          <p:nvPr>
            <p:ph type="sldNum" sz="quarter" idx="10"/>
          </p:nvPr>
        </p:nvSpPr>
        <p:spPr>
          <a:xfrm>
            <a:off x="5179484" y="6407836"/>
            <a:ext cx="3962400" cy="342900"/>
          </a:xfrm>
          <a:prstGeom prst="rect">
            <a:avLst/>
          </a:prstGeom>
        </p:spPr>
        <p:txBody>
          <a:bodyPr vert="horz" lIns="91440" tIns="45720" rIns="91440" bIns="45720" rtlCol="0" anchor="b"/>
          <a:lstStyle>
            <a:lvl1pPr algn="l">
              <a:defRPr sz="1200"/>
            </a:lvl1pPr>
          </a:lstStyle>
          <a:p>
            <a:fld id="{F609543F-BDCB-4654-B7D7-E8D142F13C05}" type="slidenum">
              <a:rPr lang="en-US" smtClean="0"/>
              <a:pPr/>
              <a:t>‹#›</a:t>
            </a:fld>
            <a:r>
              <a:rPr lang="en-US" dirty="0" smtClean="0"/>
              <a:t> / 19</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006475"/>
          </a:xfrm>
          <a:prstGeom prst="rect">
            <a:avLst/>
          </a:prstGeom>
        </p:spPr>
        <p:txBody>
          <a:bodyPr/>
          <a:lstStyle>
            <a:lvl1pPr>
              <a:defRPr b="0" i="0">
                <a:solidFill>
                  <a:srgbClr val="808080"/>
                </a:solidFill>
                <a:latin typeface="Georgia"/>
                <a:cs typeface="Georgia"/>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057401"/>
            <a:ext cx="4040188" cy="438935"/>
          </a:xfrm>
          <a:prstGeom prst="rect">
            <a:avLst/>
          </a:prstGeom>
        </p:spPr>
        <p:txBody>
          <a:bodyPr anchor="b"/>
          <a:lstStyle>
            <a:lvl1pPr marL="0" indent="0">
              <a:buNone/>
              <a:defRPr sz="2400" b="0" i="0">
                <a:solidFill>
                  <a:srgbClr val="1C6CB5"/>
                </a:solidFill>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4" name="Content Placeholder 3"/>
          <p:cNvSpPr>
            <a:spLocks noGrp="1"/>
          </p:cNvSpPr>
          <p:nvPr>
            <p:ph sz="half" idx="2"/>
          </p:nvPr>
        </p:nvSpPr>
        <p:spPr>
          <a:xfrm>
            <a:off x="457200" y="2637626"/>
            <a:ext cx="4040188" cy="2971800"/>
          </a:xfrm>
          <a:prstGeom prst="rect">
            <a:avLst/>
          </a:prstGeom>
        </p:spPr>
        <p:txBody>
          <a:bodyPr/>
          <a:lstStyle>
            <a:lvl1pPr>
              <a:defRPr sz="2400" b="0" i="0">
                <a:solidFill>
                  <a:srgbClr val="606060"/>
                </a:solidFill>
                <a:latin typeface="Trebuchet MS"/>
                <a:cs typeface="Trebuchet MS"/>
              </a:defRPr>
            </a:lvl1pPr>
            <a:lvl2pPr>
              <a:buClr>
                <a:srgbClr val="ECD63F"/>
              </a:buClr>
              <a:buFont typeface="Arial"/>
              <a:buChar char="•"/>
              <a:defRPr sz="2000" b="0" i="0">
                <a:solidFill>
                  <a:srgbClr val="606060"/>
                </a:solidFill>
                <a:latin typeface="Trebuchet MS"/>
                <a:cs typeface="Trebuchet MS"/>
              </a:defRPr>
            </a:lvl2pPr>
            <a:lvl3pPr>
              <a:buClr>
                <a:srgbClr val="ECD63F"/>
              </a:buClr>
              <a:buFont typeface="Arial"/>
              <a:buChar char="•"/>
              <a:defRPr sz="1800" b="0" i="0">
                <a:solidFill>
                  <a:srgbClr val="606060"/>
                </a:solidFill>
                <a:latin typeface="Trebuchet MS"/>
                <a:cs typeface="Trebuchet MS"/>
              </a:defRPr>
            </a:lvl3pPr>
            <a:lvl4pPr>
              <a:buClr>
                <a:srgbClr val="ECD63F"/>
              </a:buClr>
              <a:buFont typeface="Arial"/>
              <a:buChar char="•"/>
              <a:defRPr sz="1600" b="0" i="0">
                <a:solidFill>
                  <a:srgbClr val="606060"/>
                </a:solidFill>
                <a:latin typeface="Trebuchet MS"/>
                <a:cs typeface="Trebuchet MS"/>
              </a:defRPr>
            </a:lvl4pPr>
            <a:lvl5pPr>
              <a:buClr>
                <a:srgbClr val="ECD63F"/>
              </a:buClr>
              <a:buFontTx/>
              <a:buNone/>
              <a:defRPr sz="1600" b="0" i="1">
                <a:solidFill>
                  <a:srgbClr val="606060"/>
                </a:solidFill>
                <a:latin typeface="Trebuchet MS"/>
                <a:cs typeface="Trebuchet MS"/>
              </a:defRPr>
            </a:lvl5pPr>
            <a:lvl6pPr>
              <a:defRPr sz="1600"/>
            </a:lvl6pPr>
            <a:lvl7pPr>
              <a:defRPr sz="1600"/>
            </a:lvl7pPr>
            <a:lvl8pPr>
              <a:defRPr sz="1600"/>
            </a:lvl8pPr>
            <a:lvl9pPr>
              <a:defRPr sz="1600"/>
            </a:lvl9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2057401"/>
            <a:ext cx="4041775" cy="438935"/>
          </a:xfrm>
          <a:prstGeom prst="rect">
            <a:avLst/>
          </a:prstGeom>
        </p:spPr>
        <p:txBody>
          <a:bodyPr anchor="b"/>
          <a:lstStyle>
            <a:lvl1pPr marL="0" indent="0">
              <a:buNone/>
              <a:defRPr sz="2400" b="0" i="0">
                <a:solidFill>
                  <a:srgbClr val="1C6CB5"/>
                </a:solidFill>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a:t>
            </a:r>
          </a:p>
        </p:txBody>
      </p:sp>
      <p:sp>
        <p:nvSpPr>
          <p:cNvPr id="6" name="Content Placeholder 5"/>
          <p:cNvSpPr>
            <a:spLocks noGrp="1"/>
          </p:cNvSpPr>
          <p:nvPr>
            <p:ph sz="quarter" idx="4"/>
          </p:nvPr>
        </p:nvSpPr>
        <p:spPr>
          <a:xfrm>
            <a:off x="4645025" y="2637626"/>
            <a:ext cx="4041775" cy="2971800"/>
          </a:xfrm>
          <a:prstGeom prst="rect">
            <a:avLst/>
          </a:prstGeom>
        </p:spPr>
        <p:txBody>
          <a:bodyPr/>
          <a:lstStyle>
            <a:lvl1pPr>
              <a:defRPr sz="2400">
                <a:solidFill>
                  <a:srgbClr val="606060"/>
                </a:solidFill>
              </a:defRPr>
            </a:lvl1pPr>
            <a:lvl2pPr>
              <a:buClr>
                <a:srgbClr val="ECD63F"/>
              </a:buClr>
              <a:buFont typeface="Arial"/>
              <a:buChar char="•"/>
              <a:defRPr sz="2000">
                <a:solidFill>
                  <a:srgbClr val="606060"/>
                </a:solidFill>
              </a:defRPr>
            </a:lvl2pPr>
            <a:lvl3pPr>
              <a:buClr>
                <a:srgbClr val="ECD63F"/>
              </a:buClr>
              <a:buFont typeface="Arial"/>
              <a:buChar char="•"/>
              <a:defRPr sz="1800">
                <a:solidFill>
                  <a:srgbClr val="606060"/>
                </a:solidFill>
              </a:defRPr>
            </a:lvl3pPr>
            <a:lvl4pPr>
              <a:buClr>
                <a:srgbClr val="ECD63F"/>
              </a:buClr>
              <a:buFont typeface="Arial"/>
              <a:buChar char="•"/>
              <a:defRPr sz="1600">
                <a:solidFill>
                  <a:srgbClr val="606060"/>
                </a:solidFill>
              </a:defRPr>
            </a:lvl4pPr>
            <a:lvl5pPr>
              <a:buClr>
                <a:srgbClr val="ECD63F"/>
              </a:buClr>
              <a:buFontTx/>
              <a:buNone/>
              <a:defRPr sz="1600" i="1">
                <a:solidFill>
                  <a:srgbClr val="606060"/>
                </a:solidFill>
              </a:defRPr>
            </a:lvl5pPr>
            <a:lvl6pPr>
              <a:defRPr sz="1600"/>
            </a:lvl6pPr>
            <a:lvl7pPr>
              <a:defRPr sz="1600"/>
            </a:lvl7pPr>
            <a:lvl8pPr>
              <a:defRPr sz="1600"/>
            </a:lvl8pPr>
            <a:lvl9pPr>
              <a:defRPr sz="1600"/>
            </a:lvl9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gray_seal_alt.jpg"/>
          <p:cNvPicPr>
            <a:picLocks noChangeAspect="1"/>
          </p:cNvPicPr>
          <p:nvPr userDrawn="1"/>
        </p:nvPicPr>
        <p:blipFill>
          <a:blip r:embed="rId2"/>
          <a:stretch>
            <a:fillRect/>
          </a:stretch>
        </p:blipFill>
        <p:spPr>
          <a:xfrm>
            <a:off x="0" y="0"/>
            <a:ext cx="9144000" cy="6858000"/>
          </a:xfrm>
          <a:prstGeom prst="rect">
            <a:avLst/>
          </a:prstGeom>
        </p:spPr>
      </p:pic>
      <p:sp>
        <p:nvSpPr>
          <p:cNvPr id="10" name="Rectangle 9"/>
          <p:cNvSpPr/>
          <p:nvPr userDrawn="1"/>
        </p:nvSpPr>
        <p:spPr bwMode="auto">
          <a:xfrm>
            <a:off x="4788024" y="2852936"/>
            <a:ext cx="4355976" cy="4005064"/>
          </a:xfrm>
          <a:prstGeom prst="rect">
            <a:avLst/>
          </a:prstGeom>
          <a:solidFill>
            <a:schemeClr val="bg1"/>
          </a:solidFill>
          <a:ln w="9525"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pitchFamily="122" charset="0"/>
            </a:endParaRPr>
          </a:p>
        </p:txBody>
      </p:sp>
      <p:sp>
        <p:nvSpPr>
          <p:cNvPr id="12" name="Footer Placeholder 3"/>
          <p:cNvSpPr txBox="1">
            <a:spLocks/>
          </p:cNvSpPr>
          <p:nvPr userDrawn="1"/>
        </p:nvSpPr>
        <p:spPr>
          <a:xfrm>
            <a:off x="4829204" y="6401432"/>
            <a:ext cx="3886200" cy="365125"/>
          </a:xfrm>
          <a:prstGeom prst="rect">
            <a:avLst/>
          </a:prstGeom>
        </p:spPr>
        <p:txBody>
          <a:bodyPr anchor="ctr"/>
          <a:lstStyle>
            <a:lvl1pPr>
              <a:defRPr sz="1400" i="1"/>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1" u="none" strike="noStrike" kern="1200" cap="none" spc="0" normalizeH="0" baseline="0" noProof="0" dirty="0">
              <a:ln>
                <a:noFill/>
              </a:ln>
              <a:solidFill>
                <a:schemeClr val="tx1"/>
              </a:solidFill>
              <a:effectLst/>
              <a:uLnTx/>
              <a:uFillTx/>
              <a:latin typeface="Times" charset="0"/>
              <a:ea typeface="+mn-ea"/>
              <a:cs typeface="+mn-cs"/>
            </a:endParaRPr>
          </a:p>
        </p:txBody>
      </p:sp>
      <p:sp>
        <p:nvSpPr>
          <p:cNvPr id="15" name="Footer Placeholder 3"/>
          <p:cNvSpPr txBox="1">
            <a:spLocks/>
          </p:cNvSpPr>
          <p:nvPr userDrawn="1"/>
        </p:nvSpPr>
        <p:spPr>
          <a:xfrm>
            <a:off x="4829204" y="6401432"/>
            <a:ext cx="3886200" cy="365125"/>
          </a:xfrm>
          <a:prstGeom prst="rect">
            <a:avLst/>
          </a:prstGeom>
        </p:spPr>
        <p:txBody>
          <a:bodyPr anchor="ctr"/>
          <a:lstStyle>
            <a:lvl1pPr>
              <a:defRPr sz="1400" i="1"/>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1" u="none" strike="noStrike" kern="1200" cap="none" spc="0" normalizeH="0" baseline="0" noProof="0" dirty="0">
              <a:ln>
                <a:noFill/>
              </a:ln>
              <a:solidFill>
                <a:schemeClr val="tx1"/>
              </a:solidFill>
              <a:effectLst/>
              <a:uLnTx/>
              <a:uFillTx/>
              <a:latin typeface="Times" charset="0"/>
              <a:ea typeface="+mn-ea"/>
              <a:cs typeface="+mn-cs"/>
            </a:endParaRPr>
          </a:p>
        </p:txBody>
      </p:sp>
      <p:sp>
        <p:nvSpPr>
          <p:cNvPr id="16" name="Footer Placeholder 3"/>
          <p:cNvSpPr>
            <a:spLocks noGrp="1"/>
          </p:cNvSpPr>
          <p:nvPr>
            <p:ph type="ftr" sz="quarter" idx="10"/>
          </p:nvPr>
        </p:nvSpPr>
        <p:spPr>
          <a:xfrm>
            <a:off x="685800" y="6400800"/>
            <a:ext cx="4100514" cy="365125"/>
          </a:xfrm>
          <a:prstGeom prst="rect">
            <a:avLst/>
          </a:prstGeom>
        </p:spPr>
        <p:txBody>
          <a:bodyPr anchor="ctr"/>
          <a:lstStyle>
            <a:lvl1pPr>
              <a:defRPr sz="1400" i="1"/>
            </a:lvl1pPr>
          </a:lstStyle>
          <a:p>
            <a:r>
              <a:rPr lang="en-US" dirty="0" smtClean="0"/>
              <a:t>http://rtdroid.cse.buffalo.edu</a:t>
            </a:r>
            <a:endParaRPr lang="en-US" dirty="0"/>
          </a:p>
        </p:txBody>
      </p:sp>
      <p:sp>
        <p:nvSpPr>
          <p:cNvPr id="18" name="灯片编号占位符 4"/>
          <p:cNvSpPr>
            <a:spLocks noGrp="1"/>
          </p:cNvSpPr>
          <p:nvPr>
            <p:ph type="sldNum" sz="quarter" idx="11"/>
          </p:nvPr>
        </p:nvSpPr>
        <p:spPr>
          <a:xfrm>
            <a:off x="5179484" y="6407836"/>
            <a:ext cx="3962400" cy="342900"/>
          </a:xfrm>
          <a:prstGeom prst="rect">
            <a:avLst/>
          </a:prstGeom>
        </p:spPr>
        <p:txBody>
          <a:bodyPr vert="horz" lIns="91440" tIns="45720" rIns="91440" bIns="45720" rtlCol="0" anchor="b"/>
          <a:lstStyle>
            <a:lvl1pPr algn="l">
              <a:defRPr sz="1200"/>
            </a:lvl1pPr>
          </a:lstStyle>
          <a:p>
            <a:fld id="{F609543F-BDCB-4654-B7D7-E8D142F13C05}" type="slidenum">
              <a:rPr lang="en-US" smtClean="0"/>
              <a:pPr/>
              <a:t>‹#›</a:t>
            </a:fld>
            <a:r>
              <a:rPr lang="en-US" dirty="0" smtClean="0"/>
              <a:t> / 19</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3008313" cy="1295400"/>
          </a:xfrm>
          <a:prstGeom prst="rect">
            <a:avLst/>
          </a:prstGeom>
          <a:solidFill>
            <a:srgbClr val="F49709"/>
          </a:solidFill>
        </p:spPr>
        <p:txBody>
          <a:bodyPr anchor="b"/>
          <a:lstStyle>
            <a:lvl1pPr algn="l">
              <a:defRPr sz="2000" b="0" i="0">
                <a:latin typeface="Trebuchet MS"/>
                <a:cs typeface="Trebuchet MS"/>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143000"/>
            <a:ext cx="5111750" cy="4495800"/>
          </a:xfrm>
          <a:prstGeom prst="rect">
            <a:avLst/>
          </a:prstGeom>
        </p:spPr>
        <p:txBody>
          <a:bodyPr/>
          <a:lstStyle>
            <a:lvl1pPr>
              <a:defRPr sz="3200">
                <a:solidFill>
                  <a:srgbClr val="606060"/>
                </a:solidFill>
                <a:latin typeface="Georgia"/>
                <a:cs typeface="Georgia"/>
              </a:defRPr>
            </a:lvl1pPr>
            <a:lvl2pPr>
              <a:buClrTx/>
              <a:buFont typeface="Arial"/>
              <a:buChar char="•"/>
              <a:defRPr sz="2800" b="0" i="0">
                <a:solidFill>
                  <a:srgbClr val="606060"/>
                </a:solidFill>
                <a:latin typeface="Trebuchet MS"/>
                <a:cs typeface="Trebuchet MS"/>
              </a:defRPr>
            </a:lvl2pPr>
            <a:lvl3pPr>
              <a:buClrTx/>
              <a:buFont typeface="Arial"/>
              <a:buChar char="•"/>
              <a:defRPr sz="2400" b="0" i="0">
                <a:solidFill>
                  <a:srgbClr val="606060"/>
                </a:solidFill>
                <a:latin typeface="Trebuchet MS"/>
                <a:cs typeface="Trebuchet MS"/>
              </a:defRPr>
            </a:lvl3pPr>
            <a:lvl4pPr>
              <a:buClrTx/>
              <a:buFont typeface="Arial"/>
              <a:buChar char="•"/>
              <a:defRPr sz="2000" b="0" i="0">
                <a:solidFill>
                  <a:srgbClr val="606060"/>
                </a:solidFill>
                <a:latin typeface="Trebuchet MS"/>
                <a:cs typeface="Trebuchet MS"/>
              </a:defRPr>
            </a:lvl4pPr>
            <a:lvl5pPr>
              <a:buClr>
                <a:srgbClr val="ECD63F"/>
              </a:buClr>
              <a:buFontTx/>
              <a:buNone/>
              <a:defRPr sz="2000" b="0" i="1">
                <a:solidFill>
                  <a:srgbClr val="606060"/>
                </a:solidFill>
                <a:latin typeface="Trebuchet MS"/>
                <a:cs typeface="Trebuchet MS"/>
              </a:defRPr>
            </a:lvl5pPr>
            <a:lvl6pPr>
              <a:defRPr sz="2000"/>
            </a:lvl6pPr>
            <a:lvl7pPr>
              <a:defRPr sz="2000"/>
            </a:lvl7pPr>
            <a:lvl8pPr>
              <a:defRPr sz="2000"/>
            </a:lvl8pPr>
            <a:lvl9pPr>
              <a:defRPr sz="2000"/>
            </a:lvl9pPr>
          </a:lstStyle>
          <a:p>
            <a:pPr lvl="0"/>
            <a:r>
              <a:rPr lang="en-US" dirty="0" smtClean="0"/>
              <a:t>Click to edit Master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590800"/>
            <a:ext cx="3008313" cy="3048000"/>
          </a:xfrm>
          <a:prstGeom prst="rect">
            <a:avLst/>
          </a:prstGeom>
        </p:spPr>
        <p:txBody>
          <a:bodyPr/>
          <a:lstStyle>
            <a:lvl1pPr marL="0" indent="0">
              <a:buNone/>
              <a:defRPr sz="1400" b="0" i="0">
                <a:solidFill>
                  <a:srgbClr val="606060"/>
                </a:solidFill>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6" name="Picture 5" descr="gray_seal_alt.jpg"/>
          <p:cNvPicPr>
            <a:picLocks noChangeAspect="1"/>
          </p:cNvPicPr>
          <p:nvPr userDrawn="1"/>
        </p:nvPicPr>
        <p:blipFill>
          <a:blip r:embed="rId2"/>
          <a:stretch>
            <a:fillRect/>
          </a:stretch>
        </p:blipFill>
        <p:spPr>
          <a:xfrm>
            <a:off x="0" y="0"/>
            <a:ext cx="9144000" cy="6858000"/>
          </a:xfrm>
          <a:prstGeom prst="rect">
            <a:avLst/>
          </a:prstGeom>
        </p:spPr>
      </p:pic>
      <p:sp>
        <p:nvSpPr>
          <p:cNvPr id="8" name="Rectangle 7"/>
          <p:cNvSpPr/>
          <p:nvPr userDrawn="1"/>
        </p:nvSpPr>
        <p:spPr bwMode="auto">
          <a:xfrm>
            <a:off x="4788024" y="2852936"/>
            <a:ext cx="4355976" cy="4005064"/>
          </a:xfrm>
          <a:prstGeom prst="rect">
            <a:avLst/>
          </a:prstGeom>
          <a:solidFill>
            <a:schemeClr val="bg1"/>
          </a:solidFill>
          <a:ln w="9525"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pitchFamily="122" charset="0"/>
            </a:endParaRPr>
          </a:p>
        </p:txBody>
      </p:sp>
      <p:sp>
        <p:nvSpPr>
          <p:cNvPr id="10" name="Footer Placeholder 3"/>
          <p:cNvSpPr txBox="1">
            <a:spLocks/>
          </p:cNvSpPr>
          <p:nvPr userDrawn="1"/>
        </p:nvSpPr>
        <p:spPr>
          <a:xfrm>
            <a:off x="4829204" y="6401432"/>
            <a:ext cx="3886200" cy="365125"/>
          </a:xfrm>
          <a:prstGeom prst="rect">
            <a:avLst/>
          </a:prstGeom>
        </p:spPr>
        <p:txBody>
          <a:bodyPr anchor="ctr"/>
          <a:lstStyle>
            <a:lvl1pPr>
              <a:defRPr sz="1400" i="1"/>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1" u="none" strike="noStrike" kern="1200" cap="none" spc="0" normalizeH="0" baseline="0" noProof="0" dirty="0">
              <a:ln>
                <a:noFill/>
              </a:ln>
              <a:solidFill>
                <a:schemeClr val="tx1"/>
              </a:solidFill>
              <a:effectLst/>
              <a:uLnTx/>
              <a:uFillTx/>
              <a:latin typeface="Times" charset="0"/>
              <a:ea typeface="+mn-ea"/>
              <a:cs typeface="+mn-cs"/>
            </a:endParaRPr>
          </a:p>
        </p:txBody>
      </p:sp>
      <p:sp>
        <p:nvSpPr>
          <p:cNvPr id="13" name="Footer Placeholder 3"/>
          <p:cNvSpPr txBox="1">
            <a:spLocks/>
          </p:cNvSpPr>
          <p:nvPr userDrawn="1"/>
        </p:nvSpPr>
        <p:spPr>
          <a:xfrm>
            <a:off x="4829204" y="6401432"/>
            <a:ext cx="3886200" cy="365125"/>
          </a:xfrm>
          <a:prstGeom prst="rect">
            <a:avLst/>
          </a:prstGeom>
        </p:spPr>
        <p:txBody>
          <a:bodyPr anchor="ctr"/>
          <a:lstStyle>
            <a:lvl1pPr>
              <a:defRPr sz="1400" i="1"/>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1" u="none" strike="noStrike" kern="1200" cap="none" spc="0" normalizeH="0" baseline="0" noProof="0" dirty="0">
              <a:ln>
                <a:noFill/>
              </a:ln>
              <a:solidFill>
                <a:schemeClr val="tx1"/>
              </a:solidFill>
              <a:effectLst/>
              <a:uLnTx/>
              <a:uFillTx/>
              <a:latin typeface="Times" charset="0"/>
              <a:ea typeface="+mn-ea"/>
              <a:cs typeface="+mn-cs"/>
            </a:endParaRPr>
          </a:p>
        </p:txBody>
      </p:sp>
      <p:sp>
        <p:nvSpPr>
          <p:cNvPr id="14" name="Footer Placeholder 3"/>
          <p:cNvSpPr>
            <a:spLocks noGrp="1"/>
          </p:cNvSpPr>
          <p:nvPr>
            <p:ph type="ftr" sz="quarter" idx="3"/>
          </p:nvPr>
        </p:nvSpPr>
        <p:spPr>
          <a:xfrm>
            <a:off x="685800" y="6400800"/>
            <a:ext cx="4100514" cy="365125"/>
          </a:xfrm>
          <a:prstGeom prst="rect">
            <a:avLst/>
          </a:prstGeom>
        </p:spPr>
        <p:txBody>
          <a:bodyPr anchor="ctr"/>
          <a:lstStyle>
            <a:lvl1pPr>
              <a:defRPr sz="1400" i="1"/>
            </a:lvl1pPr>
          </a:lstStyle>
          <a:p>
            <a:r>
              <a:rPr lang="en-US" dirty="0" smtClean="0"/>
              <a:t>http://rtdroid.cse.buffalo.edu</a:t>
            </a:r>
            <a:endParaRPr lang="en-US" dirty="0"/>
          </a:p>
        </p:txBody>
      </p:sp>
      <p:sp>
        <p:nvSpPr>
          <p:cNvPr id="16" name="灯片编号占位符 4"/>
          <p:cNvSpPr>
            <a:spLocks noGrp="1"/>
          </p:cNvSpPr>
          <p:nvPr>
            <p:ph type="sldNum" sz="quarter" idx="10"/>
          </p:nvPr>
        </p:nvSpPr>
        <p:spPr>
          <a:xfrm>
            <a:off x="5179484" y="6407836"/>
            <a:ext cx="3962400" cy="342900"/>
          </a:xfrm>
          <a:prstGeom prst="rect">
            <a:avLst/>
          </a:prstGeom>
        </p:spPr>
        <p:txBody>
          <a:bodyPr vert="horz" lIns="91440" tIns="45720" rIns="91440" bIns="45720" rtlCol="0" anchor="b"/>
          <a:lstStyle>
            <a:lvl1pPr algn="l">
              <a:defRPr sz="1200"/>
            </a:lvl1pPr>
          </a:lstStyle>
          <a:p>
            <a:fld id="{F609543F-BDCB-4654-B7D7-E8D142F13C05}" type="slidenum">
              <a:rPr lang="en-US" smtClean="0"/>
              <a:pPr/>
              <a:t>‹#›</a:t>
            </a:fld>
            <a:r>
              <a:rPr lang="en-US" dirty="0" smtClean="0"/>
              <a:t> / 19</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495800"/>
            <a:ext cx="5334000" cy="566738"/>
          </a:xfrm>
          <a:prstGeom prst="rect">
            <a:avLst/>
          </a:prstGeom>
        </p:spPr>
        <p:txBody>
          <a:bodyPr anchor="b"/>
          <a:lstStyle>
            <a:lvl1pPr algn="ctr">
              <a:defRPr sz="2000" b="0" i="0">
                <a:solidFill>
                  <a:srgbClr val="606060"/>
                </a:solidFill>
                <a:latin typeface="Georgia"/>
                <a:cs typeface="Georgia"/>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828800" y="1295400"/>
            <a:ext cx="5334000" cy="3124200"/>
          </a:xfrm>
          <a:prstGeom prst="rect">
            <a:avLst/>
          </a:prstGeom>
          <a:ln>
            <a:headEnd type="none" w="med" len="med"/>
            <a:tailEnd type="none" w="med" len="med"/>
          </a:ln>
        </p:spPr>
        <p:style>
          <a:lnRef idx="3">
            <a:schemeClr val="lt1"/>
          </a:lnRef>
          <a:fillRef idx="1">
            <a:schemeClr val="accent3"/>
          </a:fillRef>
          <a:effectRef idx="1">
            <a:schemeClr val="accent3"/>
          </a:effectRef>
          <a:fontRef idx="none"/>
        </p:style>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828800" y="5062538"/>
            <a:ext cx="5334000" cy="804862"/>
          </a:xfrm>
          <a:prstGeom prst="rect">
            <a:avLst/>
          </a:prstGeom>
        </p:spPr>
        <p:txBody>
          <a:bodyPr/>
          <a:lstStyle>
            <a:lvl1pPr marL="0" indent="0" algn="ctr">
              <a:buNone/>
              <a:defRPr sz="1400" b="0" i="0">
                <a:solidFill>
                  <a:srgbClr val="606060"/>
                </a:solidFill>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6" name="Picture 5" descr="gray_seal_alt.jpg"/>
          <p:cNvPicPr>
            <a:picLocks noChangeAspect="1"/>
          </p:cNvPicPr>
          <p:nvPr userDrawn="1"/>
        </p:nvPicPr>
        <p:blipFill>
          <a:blip r:embed="rId2"/>
          <a:stretch>
            <a:fillRect/>
          </a:stretch>
        </p:blipFill>
        <p:spPr>
          <a:xfrm>
            <a:off x="0" y="0"/>
            <a:ext cx="9144000" cy="6858000"/>
          </a:xfrm>
          <a:prstGeom prst="rect">
            <a:avLst/>
          </a:prstGeom>
        </p:spPr>
      </p:pic>
      <p:sp>
        <p:nvSpPr>
          <p:cNvPr id="8" name="Rectangle 7"/>
          <p:cNvSpPr/>
          <p:nvPr userDrawn="1"/>
        </p:nvSpPr>
        <p:spPr bwMode="auto">
          <a:xfrm>
            <a:off x="4788024" y="2852936"/>
            <a:ext cx="4355976" cy="4005064"/>
          </a:xfrm>
          <a:prstGeom prst="rect">
            <a:avLst/>
          </a:prstGeom>
          <a:solidFill>
            <a:schemeClr val="bg1"/>
          </a:solidFill>
          <a:ln w="9525"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pitchFamily="122" charset="0"/>
            </a:endParaRPr>
          </a:p>
        </p:txBody>
      </p:sp>
      <p:sp>
        <p:nvSpPr>
          <p:cNvPr id="10" name="Footer Placeholder 3"/>
          <p:cNvSpPr txBox="1">
            <a:spLocks/>
          </p:cNvSpPr>
          <p:nvPr userDrawn="1"/>
        </p:nvSpPr>
        <p:spPr>
          <a:xfrm>
            <a:off x="4829204" y="6401432"/>
            <a:ext cx="3886200" cy="365125"/>
          </a:xfrm>
          <a:prstGeom prst="rect">
            <a:avLst/>
          </a:prstGeom>
        </p:spPr>
        <p:txBody>
          <a:bodyPr anchor="ctr"/>
          <a:lstStyle>
            <a:lvl1pPr>
              <a:defRPr sz="1400" i="1"/>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1" u="none" strike="noStrike" kern="1200" cap="none" spc="0" normalizeH="0" baseline="0" noProof="0" dirty="0">
              <a:ln>
                <a:noFill/>
              </a:ln>
              <a:solidFill>
                <a:schemeClr val="tx1"/>
              </a:solidFill>
              <a:effectLst/>
              <a:uLnTx/>
              <a:uFillTx/>
              <a:latin typeface="Times" charset="0"/>
              <a:ea typeface="+mn-ea"/>
              <a:cs typeface="+mn-cs"/>
            </a:endParaRPr>
          </a:p>
        </p:txBody>
      </p:sp>
      <p:sp>
        <p:nvSpPr>
          <p:cNvPr id="13" name="Footer Placeholder 3"/>
          <p:cNvSpPr txBox="1">
            <a:spLocks/>
          </p:cNvSpPr>
          <p:nvPr userDrawn="1"/>
        </p:nvSpPr>
        <p:spPr>
          <a:xfrm>
            <a:off x="4829204" y="6401432"/>
            <a:ext cx="3886200" cy="365125"/>
          </a:xfrm>
          <a:prstGeom prst="rect">
            <a:avLst/>
          </a:prstGeom>
        </p:spPr>
        <p:txBody>
          <a:bodyPr anchor="ctr"/>
          <a:lstStyle>
            <a:lvl1pPr>
              <a:defRPr sz="1400" i="1"/>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1" u="none" strike="noStrike" kern="1200" cap="none" spc="0" normalizeH="0" baseline="0" noProof="0" dirty="0">
              <a:ln>
                <a:noFill/>
              </a:ln>
              <a:solidFill>
                <a:schemeClr val="tx1"/>
              </a:solidFill>
              <a:effectLst/>
              <a:uLnTx/>
              <a:uFillTx/>
              <a:latin typeface="Times" charset="0"/>
              <a:ea typeface="+mn-ea"/>
              <a:cs typeface="+mn-cs"/>
            </a:endParaRPr>
          </a:p>
        </p:txBody>
      </p:sp>
      <p:sp>
        <p:nvSpPr>
          <p:cNvPr id="14" name="Footer Placeholder 3"/>
          <p:cNvSpPr>
            <a:spLocks noGrp="1"/>
          </p:cNvSpPr>
          <p:nvPr>
            <p:ph type="ftr" sz="quarter" idx="3"/>
          </p:nvPr>
        </p:nvSpPr>
        <p:spPr>
          <a:xfrm>
            <a:off x="685800" y="6400800"/>
            <a:ext cx="4100514" cy="365125"/>
          </a:xfrm>
          <a:prstGeom prst="rect">
            <a:avLst/>
          </a:prstGeom>
        </p:spPr>
        <p:txBody>
          <a:bodyPr anchor="ctr"/>
          <a:lstStyle>
            <a:lvl1pPr>
              <a:defRPr sz="1400" i="1"/>
            </a:lvl1pPr>
          </a:lstStyle>
          <a:p>
            <a:r>
              <a:rPr lang="en-US" dirty="0" smtClean="0"/>
              <a:t>http://rtdroid.cse.buffalo.edu</a:t>
            </a:r>
            <a:endParaRPr lang="en-US" dirty="0"/>
          </a:p>
        </p:txBody>
      </p:sp>
      <p:sp>
        <p:nvSpPr>
          <p:cNvPr id="16" name="灯片编号占位符 4"/>
          <p:cNvSpPr>
            <a:spLocks noGrp="1"/>
          </p:cNvSpPr>
          <p:nvPr>
            <p:ph type="sldNum" sz="quarter" idx="10"/>
          </p:nvPr>
        </p:nvSpPr>
        <p:spPr>
          <a:xfrm>
            <a:off x="5179484" y="6407836"/>
            <a:ext cx="3962400" cy="342900"/>
          </a:xfrm>
          <a:prstGeom prst="rect">
            <a:avLst/>
          </a:prstGeom>
        </p:spPr>
        <p:txBody>
          <a:bodyPr vert="horz" lIns="91440" tIns="45720" rIns="91440" bIns="45720" rtlCol="0" anchor="b"/>
          <a:lstStyle>
            <a:lvl1pPr algn="l">
              <a:defRPr sz="1200"/>
            </a:lvl1pPr>
          </a:lstStyle>
          <a:p>
            <a:fld id="{F609543F-BDCB-4654-B7D7-E8D142F13C05}" type="slidenum">
              <a:rPr lang="en-US" smtClean="0"/>
              <a:pPr/>
              <a:t>‹#›</a:t>
            </a:fld>
            <a:r>
              <a:rPr lang="en-US" dirty="0" smtClean="0"/>
              <a:t> / 19</a:t>
            </a:r>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srcRect/>
          <a:stretch>
            <a:fillRect/>
          </a:stretch>
        </p:blipFill>
        <p:spPr bwMode="auto">
          <a:xfrm>
            <a:off x="4419600" y="152400"/>
            <a:ext cx="1419225" cy="400050"/>
          </a:xfrm>
          <a:prstGeom prst="rect">
            <a:avLst/>
          </a:prstGeom>
          <a:noFill/>
          <a:ln w="9525">
            <a:noFill/>
            <a:miter lim="800000"/>
            <a:headEnd/>
            <a:tailEnd/>
          </a:ln>
          <a:effectLst/>
        </p:spPr>
      </p:pic>
      <p:pic>
        <p:nvPicPr>
          <p:cNvPr id="4" name="Picture 3" descr="gray_seal_alt.jpg"/>
          <p:cNvPicPr>
            <a:picLocks noChangeAspect="1"/>
          </p:cNvPicPr>
          <p:nvPr userDrawn="1"/>
        </p:nvPicPr>
        <p:blipFill>
          <a:blip r:embed="rId3"/>
          <a:stretch>
            <a:fillRect/>
          </a:stretch>
        </p:blipFill>
        <p:spPr>
          <a:xfrm>
            <a:off x="0" y="0"/>
            <a:ext cx="9144000" cy="6858000"/>
          </a:xfrm>
          <a:prstGeom prst="rect">
            <a:avLst/>
          </a:prstGeom>
        </p:spPr>
      </p:pic>
      <p:sp>
        <p:nvSpPr>
          <p:cNvPr id="6" name="Rectangle 5"/>
          <p:cNvSpPr/>
          <p:nvPr userDrawn="1"/>
        </p:nvSpPr>
        <p:spPr bwMode="auto">
          <a:xfrm>
            <a:off x="4788024" y="2852936"/>
            <a:ext cx="4355976" cy="4005064"/>
          </a:xfrm>
          <a:prstGeom prst="rect">
            <a:avLst/>
          </a:prstGeom>
          <a:solidFill>
            <a:schemeClr val="bg1"/>
          </a:solidFill>
          <a:ln w="9525" cap="flat" cmpd="sng" algn="ctr">
            <a:solidFill>
              <a:schemeClr val="bg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pitchFamily="122" charset="0"/>
            </a:endParaRPr>
          </a:p>
        </p:txBody>
      </p:sp>
      <p:sp>
        <p:nvSpPr>
          <p:cNvPr id="8" name="Footer Placeholder 3"/>
          <p:cNvSpPr txBox="1">
            <a:spLocks/>
          </p:cNvSpPr>
          <p:nvPr userDrawn="1"/>
        </p:nvSpPr>
        <p:spPr>
          <a:xfrm>
            <a:off x="4829204" y="6401432"/>
            <a:ext cx="3886200" cy="365125"/>
          </a:xfrm>
          <a:prstGeom prst="rect">
            <a:avLst/>
          </a:prstGeom>
        </p:spPr>
        <p:txBody>
          <a:bodyPr anchor="ctr"/>
          <a:lstStyle>
            <a:lvl1pPr>
              <a:defRPr sz="1400" i="1"/>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1" u="none" strike="noStrike" kern="1200" cap="none" spc="0" normalizeH="0" baseline="0" noProof="0" dirty="0">
              <a:ln>
                <a:noFill/>
              </a:ln>
              <a:solidFill>
                <a:schemeClr val="tx1"/>
              </a:solidFill>
              <a:effectLst/>
              <a:uLnTx/>
              <a:uFillTx/>
              <a:latin typeface="Times" charset="0"/>
              <a:ea typeface="+mn-ea"/>
              <a:cs typeface="+mn-cs"/>
            </a:endParaRPr>
          </a:p>
        </p:txBody>
      </p:sp>
      <p:sp>
        <p:nvSpPr>
          <p:cNvPr id="11" name="Footer Placeholder 3"/>
          <p:cNvSpPr txBox="1">
            <a:spLocks/>
          </p:cNvSpPr>
          <p:nvPr userDrawn="1"/>
        </p:nvSpPr>
        <p:spPr>
          <a:xfrm>
            <a:off x="4829204" y="6401432"/>
            <a:ext cx="3886200" cy="365125"/>
          </a:xfrm>
          <a:prstGeom prst="rect">
            <a:avLst/>
          </a:prstGeom>
        </p:spPr>
        <p:txBody>
          <a:bodyPr anchor="ctr"/>
          <a:lstStyle>
            <a:lvl1pPr>
              <a:defRPr sz="1400" i="1"/>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1" u="none" strike="noStrike" kern="1200" cap="none" spc="0" normalizeH="0" baseline="0" noProof="0" dirty="0">
              <a:ln>
                <a:noFill/>
              </a:ln>
              <a:solidFill>
                <a:schemeClr val="tx1"/>
              </a:solidFill>
              <a:effectLst/>
              <a:uLnTx/>
              <a:uFillTx/>
              <a:latin typeface="Times" charset="0"/>
              <a:ea typeface="+mn-ea"/>
              <a:cs typeface="+mn-cs"/>
            </a:endParaRPr>
          </a:p>
        </p:txBody>
      </p:sp>
      <p:sp>
        <p:nvSpPr>
          <p:cNvPr id="12" name="Footer Placeholder 3"/>
          <p:cNvSpPr>
            <a:spLocks noGrp="1"/>
          </p:cNvSpPr>
          <p:nvPr>
            <p:ph type="ftr" sz="quarter" idx="3"/>
          </p:nvPr>
        </p:nvSpPr>
        <p:spPr>
          <a:xfrm>
            <a:off x="685800" y="6400800"/>
            <a:ext cx="4100514" cy="365125"/>
          </a:xfrm>
          <a:prstGeom prst="rect">
            <a:avLst/>
          </a:prstGeom>
        </p:spPr>
        <p:txBody>
          <a:bodyPr anchor="ctr"/>
          <a:lstStyle>
            <a:lvl1pPr>
              <a:defRPr sz="1400" i="1"/>
            </a:lvl1pPr>
          </a:lstStyle>
          <a:p>
            <a:r>
              <a:rPr lang="en-US" dirty="0" smtClean="0"/>
              <a:t>http://rtdroid.cse.buffalo.edu</a:t>
            </a:r>
            <a:endParaRPr lang="en-US" dirty="0"/>
          </a:p>
        </p:txBody>
      </p:sp>
      <p:sp>
        <p:nvSpPr>
          <p:cNvPr id="14" name="灯片编号占位符 4"/>
          <p:cNvSpPr>
            <a:spLocks noGrp="1"/>
          </p:cNvSpPr>
          <p:nvPr>
            <p:ph type="sldNum" sz="quarter" idx="10"/>
          </p:nvPr>
        </p:nvSpPr>
        <p:spPr>
          <a:xfrm>
            <a:off x="5179484" y="6407836"/>
            <a:ext cx="3962400" cy="342900"/>
          </a:xfrm>
          <a:prstGeom prst="rect">
            <a:avLst/>
          </a:prstGeom>
        </p:spPr>
        <p:txBody>
          <a:bodyPr vert="horz" lIns="91440" tIns="45720" rIns="91440" bIns="45720" rtlCol="0" anchor="b"/>
          <a:lstStyle>
            <a:lvl1pPr algn="l">
              <a:defRPr sz="1200"/>
            </a:lvl1pPr>
          </a:lstStyle>
          <a:p>
            <a:fld id="{F609543F-BDCB-4654-B7D7-E8D142F13C05}" type="slidenum">
              <a:rPr lang="en-US" smtClean="0"/>
              <a:pPr/>
              <a:t>‹#›</a:t>
            </a:fld>
            <a:r>
              <a:rPr lang="en-US" dirty="0" smtClean="0"/>
              <a:t> / 19</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gray_seal_alt.jpg"/>
          <p:cNvPicPr>
            <a:picLocks noChangeAspect="1"/>
          </p:cNvPicPr>
          <p:nvPr userDrawn="1"/>
        </p:nvPicPr>
        <p:blipFill>
          <a:blip r:embed="rId10"/>
          <a:stretch>
            <a:fillRect/>
          </a:stretch>
        </p:blipFill>
        <p:spPr>
          <a:xfrm>
            <a:off x="0" y="0"/>
            <a:ext cx="9144000" cy="6858000"/>
          </a:xfrm>
          <a:prstGeom prst="rect">
            <a:avLst/>
          </a:prstGeom>
        </p:spPr>
      </p:pic>
      <p:sp>
        <p:nvSpPr>
          <p:cNvPr id="11" name="Footer Placeholder 3"/>
          <p:cNvSpPr txBox="1">
            <a:spLocks/>
          </p:cNvSpPr>
          <p:nvPr userDrawn="1"/>
        </p:nvSpPr>
        <p:spPr>
          <a:xfrm>
            <a:off x="4829204" y="6401432"/>
            <a:ext cx="3886200" cy="365125"/>
          </a:xfrm>
          <a:prstGeom prst="rect">
            <a:avLst/>
          </a:prstGeom>
        </p:spPr>
        <p:txBody>
          <a:bodyPr anchor="ctr"/>
          <a:lstStyle>
            <a:lvl1pPr>
              <a:defRPr sz="1400" i="1"/>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1" u="none" strike="noStrike" kern="1200" cap="none" spc="0" normalizeH="0" baseline="0" noProof="0" dirty="0">
              <a:ln>
                <a:noFill/>
              </a:ln>
              <a:solidFill>
                <a:schemeClr val="tx1"/>
              </a:solidFill>
              <a:effectLst/>
              <a:uLnTx/>
              <a:uFillTx/>
              <a:latin typeface="Times" charset="0"/>
              <a:ea typeface="+mn-ea"/>
              <a:cs typeface="+mn-cs"/>
            </a:endParaRPr>
          </a:p>
        </p:txBody>
      </p:sp>
      <p:sp>
        <p:nvSpPr>
          <p:cNvPr id="12" name="Footer Placeholder 3"/>
          <p:cNvSpPr>
            <a:spLocks noGrp="1"/>
          </p:cNvSpPr>
          <p:nvPr>
            <p:ph type="ftr" sz="quarter" idx="3"/>
          </p:nvPr>
        </p:nvSpPr>
        <p:spPr>
          <a:xfrm>
            <a:off x="685800" y="6400800"/>
            <a:ext cx="4100514" cy="365125"/>
          </a:xfrm>
          <a:prstGeom prst="rect">
            <a:avLst/>
          </a:prstGeom>
        </p:spPr>
        <p:txBody>
          <a:bodyPr anchor="ctr"/>
          <a:lstStyle>
            <a:lvl1pPr>
              <a:defRPr sz="1400" i="1"/>
            </a:lvl1pPr>
          </a:lstStyle>
          <a:p>
            <a:r>
              <a:rPr lang="en-US" dirty="0" smtClean="0"/>
              <a:t>http://rtdroid.cse.buffalo.edu</a:t>
            </a:r>
            <a:endParaRPr lang="en-US" dirty="0"/>
          </a:p>
        </p:txBody>
      </p:sp>
      <p:sp>
        <p:nvSpPr>
          <p:cNvPr id="14" name="灯片编号占位符 4"/>
          <p:cNvSpPr>
            <a:spLocks noGrp="1"/>
          </p:cNvSpPr>
          <p:nvPr>
            <p:ph type="sldNum" sz="quarter" idx="4"/>
          </p:nvPr>
        </p:nvSpPr>
        <p:spPr>
          <a:xfrm>
            <a:off x="5179484" y="6407836"/>
            <a:ext cx="3962400" cy="342900"/>
          </a:xfrm>
          <a:prstGeom prst="rect">
            <a:avLst/>
          </a:prstGeom>
        </p:spPr>
        <p:txBody>
          <a:bodyPr vert="horz" lIns="91440" tIns="45720" rIns="91440" bIns="45720" rtlCol="0" anchor="b"/>
          <a:lstStyle>
            <a:lvl1pPr algn="l">
              <a:defRPr sz="1200"/>
            </a:lvl1pPr>
          </a:lstStyle>
          <a:p>
            <a:fld id="{F609543F-BDCB-4654-B7D7-E8D142F13C05}" type="slidenum">
              <a:rPr lang="en-US" smtClean="0"/>
              <a:pPr/>
              <a:t>‹#›</a:t>
            </a:fld>
            <a:r>
              <a:rPr lang="en-US" dirty="0" smtClean="0"/>
              <a:t> / 19</a:t>
            </a:r>
            <a:endParaRPr lang="en-US" dirty="0"/>
          </a:p>
        </p:txBody>
      </p:sp>
    </p:spTree>
  </p:cSld>
  <p:clrMap bg1="lt1" tx1="dk1" bg2="lt2" tx2="dk2" accent1="accent1" accent2="accent2" accent3="accent3" accent4="accent4" accent5="accent5" accent6="accent6" hlink="hlink" folHlink="folHlink"/>
  <p:sldLayoutIdLst>
    <p:sldLayoutId id="2147483838" r:id="rId1"/>
    <p:sldLayoutId id="2147483844" r:id="rId2"/>
    <p:sldLayoutId id="2147483839" r:id="rId3"/>
    <p:sldLayoutId id="2147483840" r:id="rId4"/>
    <p:sldLayoutId id="2147483841" r:id="rId5"/>
    <p:sldLayoutId id="2147483842" r:id="rId6"/>
    <p:sldLayoutId id="2147483843" r:id="rId7"/>
    <p:sldLayoutId id="2147483837" r:id="rId8"/>
  </p:sldLayoutIdLst>
  <p:timing>
    <p:tnLst>
      <p:par>
        <p:cTn id="1" dur="indefinite" restart="never" nodeType="tmRoot"/>
      </p:par>
    </p:tnLst>
  </p:timing>
  <p:hf hdr="0" dt="0"/>
  <p:txStyles>
    <p:titleStyle>
      <a:lvl1pPr algn="l" rtl="0" eaLnBrk="0" fontAlgn="base" hangingPunct="0">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p:titleStyle>
    <p:bodyStyle>
      <a:lvl1pPr marL="342900" indent="-342900" algn="l" rtl="0" eaLnBrk="0" fontAlgn="base" hangingPunct="0">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9.xml"/><Relationship Id="rId5" Type="http://schemas.openxmlformats.org/officeDocument/2006/relationships/image" Target="../media/image9.jpe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10.xml"/><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11.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hyperlink" Target="http://rtdroid.cse.buffalo.edu"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12.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3.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438400"/>
            <a:ext cx="8077200" cy="1447800"/>
          </a:xfrm>
        </p:spPr>
        <p:txBody>
          <a:bodyPr/>
          <a:lstStyle/>
          <a:p>
            <a:r>
              <a:rPr lang="en-US" b="1" dirty="0" smtClean="0">
                <a:solidFill>
                  <a:schemeClr val="tx1"/>
                </a:solidFill>
              </a:rPr>
              <a:t>Real-Time Sensing on Android</a:t>
            </a:r>
            <a:br>
              <a:rPr lang="en-US" b="1" dirty="0" smtClean="0">
                <a:solidFill>
                  <a:schemeClr val="tx1"/>
                </a:solidFill>
              </a:rPr>
            </a:br>
            <a:endParaRPr lang="en-US" b="1" dirty="0">
              <a:solidFill>
                <a:schemeClr val="tx1"/>
              </a:solidFill>
            </a:endParaRPr>
          </a:p>
        </p:txBody>
      </p:sp>
      <p:sp>
        <p:nvSpPr>
          <p:cNvPr id="3" name="Subtitle 2"/>
          <p:cNvSpPr>
            <a:spLocks noGrp="1"/>
          </p:cNvSpPr>
          <p:nvPr>
            <p:ph type="subTitle" idx="1"/>
          </p:nvPr>
        </p:nvSpPr>
        <p:spPr>
          <a:xfrm>
            <a:off x="1371600" y="4191000"/>
            <a:ext cx="6400800" cy="1752600"/>
          </a:xfrm>
        </p:spPr>
        <p:txBody>
          <a:bodyPr/>
          <a:lstStyle/>
          <a:p>
            <a:r>
              <a:rPr lang="en-US" b="1" dirty="0" smtClean="0">
                <a:solidFill>
                  <a:schemeClr val="tx1"/>
                </a:solidFill>
              </a:rPr>
              <a:t>Reliable Mobile Systems Group</a:t>
            </a:r>
          </a:p>
          <a:p>
            <a:r>
              <a:rPr lang="en-US" b="1" dirty="0" smtClean="0">
                <a:solidFill>
                  <a:schemeClr val="tx1"/>
                </a:solidFill>
              </a:rPr>
              <a:t>Fiji Systems Inc.</a:t>
            </a:r>
          </a:p>
          <a:p>
            <a:r>
              <a:rPr lang="en-US" dirty="0">
                <a:solidFill>
                  <a:schemeClr val="tx1"/>
                </a:solidFill>
              </a:rPr>
              <a:t>Yin </a:t>
            </a:r>
            <a:r>
              <a:rPr lang="en-US" dirty="0" smtClean="0">
                <a:solidFill>
                  <a:schemeClr val="tx1"/>
                </a:solidFill>
              </a:rPr>
              <a:t>Yan</a:t>
            </a:r>
            <a:r>
              <a:rPr lang="en-US" dirty="0" smtClean="0"/>
              <a:t>, </a:t>
            </a:r>
            <a:r>
              <a:rPr lang="en-US" dirty="0"/>
              <a:t>Shaun </a:t>
            </a:r>
            <a:r>
              <a:rPr lang="en-US" dirty="0" smtClean="0"/>
              <a:t>Cosgrove, </a:t>
            </a:r>
            <a:r>
              <a:rPr lang="en-US" dirty="0"/>
              <a:t>Ethan </a:t>
            </a:r>
            <a:r>
              <a:rPr lang="en-US" dirty="0" smtClean="0"/>
              <a:t>Blanton, </a:t>
            </a:r>
            <a:r>
              <a:rPr lang="en-US" dirty="0"/>
              <a:t>Steven Y. </a:t>
            </a:r>
            <a:r>
              <a:rPr lang="en-US" dirty="0" err="1" smtClean="0"/>
              <a:t>Ko</a:t>
            </a:r>
            <a:r>
              <a:rPr lang="en-US" dirty="0" smtClean="0"/>
              <a:t>, </a:t>
            </a:r>
            <a:r>
              <a:rPr lang="en-US" dirty="0"/>
              <a:t>Lukasz </a:t>
            </a:r>
            <a:r>
              <a:rPr lang="en-US" dirty="0" err="1"/>
              <a:t>Ziarek</a:t>
            </a:r>
            <a:endParaRPr lang="en-US" b="1" dirty="0"/>
          </a:p>
        </p:txBody>
      </p:sp>
      <p:sp>
        <p:nvSpPr>
          <p:cNvPr id="6" name="页脚占位符 5"/>
          <p:cNvSpPr>
            <a:spLocks noGrp="1"/>
          </p:cNvSpPr>
          <p:nvPr>
            <p:ph type="ftr" sz="quarter" idx="3"/>
          </p:nvPr>
        </p:nvSpPr>
        <p:spPr>
          <a:xfrm>
            <a:off x="685800" y="6400800"/>
            <a:ext cx="3886200" cy="365125"/>
          </a:xfrm>
        </p:spPr>
        <p:txBody>
          <a:bodyPr/>
          <a:lstStyle/>
          <a:p>
            <a:r>
              <a:rPr lang="en-US" smtClean="0"/>
              <a:t>http://rtdroid.cse.buffalo.edu</a:t>
            </a:r>
            <a:endParaRPr lang="en-US" dirty="0"/>
          </a:p>
        </p:txBody>
      </p:sp>
    </p:spTree>
    <p:extLst>
      <p:ext uri="{BB962C8B-B14F-4D97-AF65-F5344CB8AC3E}">
        <p14:creationId xmlns:p14="http://schemas.microsoft.com/office/powerpoint/2010/main" val="11056637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40372"/>
    </mc:Choice>
    <mc:Fallback xmlns="">
      <p:transition spd="slow" advTm="40372"/>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685800" y="990600"/>
            <a:ext cx="6858000" cy="609600"/>
          </a:xfrm>
          <a:prstGeom prst="rect">
            <a:avLst/>
          </a:prstGeom>
        </p:spPr>
        <p:txBody>
          <a:bodyPr/>
          <a:lstStyle>
            <a:lvl1pPr algn="l" rtl="0" eaLnBrk="0" fontAlgn="base" hangingPunct="0">
              <a:spcBef>
                <a:spcPct val="0"/>
              </a:spcBef>
              <a:spcAft>
                <a:spcPct val="0"/>
              </a:spcAft>
              <a:defRPr sz="3600" b="0" i="0">
                <a:solidFill>
                  <a:srgbClr val="606060"/>
                </a:solidFill>
                <a:latin typeface="Georgia"/>
                <a:ea typeface="ＭＳ Ｐゴシック" pitchFamily="122" charset="-128"/>
                <a:cs typeface="Georgia"/>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a:lstStyle>
          <a:p>
            <a:r>
              <a:rPr lang="en-US" dirty="0" smtClean="0">
                <a:solidFill>
                  <a:schemeClr val="tx1"/>
                </a:solidFill>
              </a:rPr>
              <a:t>RT </a:t>
            </a:r>
            <a:r>
              <a:rPr lang="en-US" dirty="0" err="1" smtClean="0">
                <a:solidFill>
                  <a:schemeClr val="tx1"/>
                </a:solidFill>
              </a:rPr>
              <a:t>SensorManager</a:t>
            </a:r>
            <a:endParaRPr lang="en-US" dirty="0">
              <a:solidFill>
                <a:schemeClr val="tx1"/>
              </a:solidFill>
            </a:endParaRPr>
          </a:p>
        </p:txBody>
      </p:sp>
      <p:sp>
        <p:nvSpPr>
          <p:cNvPr id="18" name="TextBox 17"/>
          <p:cNvSpPr txBox="1"/>
          <p:nvPr/>
        </p:nvSpPr>
        <p:spPr>
          <a:xfrm>
            <a:off x="914400" y="2057400"/>
            <a:ext cx="7239000" cy="2677656"/>
          </a:xfrm>
          <a:prstGeom prst="rect">
            <a:avLst/>
          </a:prstGeom>
          <a:noFill/>
        </p:spPr>
        <p:txBody>
          <a:bodyPr wrap="square" rtlCol="0">
            <a:spAutoFit/>
          </a:bodyPr>
          <a:lstStyle/>
          <a:p>
            <a:pPr marL="342900" indent="-342900">
              <a:buClr>
                <a:srgbClr val="F49709"/>
              </a:buClr>
              <a:buFont typeface="Arial" pitchFamily="34" charset="0"/>
              <a:buChar char="•"/>
            </a:pPr>
            <a:r>
              <a:rPr lang="en-US" dirty="0" smtClean="0"/>
              <a:t>Event-driven architecture</a:t>
            </a:r>
          </a:p>
          <a:p>
            <a:pPr marL="800100" lvl="1" indent="-342900">
              <a:buClr>
                <a:srgbClr val="F49709"/>
              </a:buClr>
              <a:buFont typeface="Arial" pitchFamily="34" charset="0"/>
              <a:buChar char="•"/>
            </a:pPr>
            <a:r>
              <a:rPr lang="en-US" dirty="0" smtClean="0"/>
              <a:t>Polling and </a:t>
            </a:r>
            <a:r>
              <a:rPr lang="en-US" dirty="0"/>
              <a:t>p</a:t>
            </a:r>
            <a:r>
              <a:rPr lang="en-US" dirty="0" smtClean="0"/>
              <a:t>rocessing thread</a:t>
            </a:r>
          </a:p>
          <a:p>
            <a:pPr marL="342900" indent="-342900">
              <a:buClr>
                <a:srgbClr val="F49709"/>
              </a:buClr>
              <a:buFont typeface="Arial" pitchFamily="34" charset="0"/>
              <a:buChar char="•"/>
            </a:pPr>
            <a:r>
              <a:rPr lang="en-US" dirty="0" smtClean="0"/>
              <a:t>Receiver-based </a:t>
            </a:r>
            <a:r>
              <a:rPr lang="en-US" dirty="0"/>
              <a:t>p</a:t>
            </a:r>
            <a:r>
              <a:rPr lang="en-US" dirty="0" smtClean="0"/>
              <a:t>riority inheritance</a:t>
            </a:r>
          </a:p>
          <a:p>
            <a:pPr marL="800100" lvl="1" indent="-342900">
              <a:buClr>
                <a:srgbClr val="F49709"/>
              </a:buClr>
              <a:buFont typeface="Arial" pitchFamily="34" charset="0"/>
              <a:buChar char="•"/>
            </a:pPr>
            <a:r>
              <a:rPr lang="en-US" dirty="0" smtClean="0"/>
              <a:t>Polling and processing </a:t>
            </a:r>
            <a:r>
              <a:rPr lang="en-US" dirty="0" smtClean="0"/>
              <a:t>inherit </a:t>
            </a:r>
            <a:r>
              <a:rPr lang="en-US" dirty="0" smtClean="0"/>
              <a:t>the highest priority of the receivers</a:t>
            </a:r>
          </a:p>
          <a:p>
            <a:pPr marL="800100" lvl="1" indent="-342900">
              <a:buClr>
                <a:srgbClr val="F49709"/>
              </a:buClr>
              <a:buFont typeface="Arial" pitchFamily="34" charset="0"/>
              <a:buChar char="•"/>
            </a:pPr>
            <a:r>
              <a:rPr lang="en-US" dirty="0" smtClean="0"/>
              <a:t>RT-Handler for delivery sensor events with to different receivers</a:t>
            </a:r>
          </a:p>
        </p:txBody>
      </p:sp>
      <p:sp>
        <p:nvSpPr>
          <p:cNvPr id="6" name="页脚占位符 5"/>
          <p:cNvSpPr>
            <a:spLocks noGrp="1"/>
          </p:cNvSpPr>
          <p:nvPr>
            <p:ph type="ftr" sz="quarter" idx="3"/>
          </p:nvPr>
        </p:nvSpPr>
        <p:spPr>
          <a:xfrm>
            <a:off x="685800" y="6400800"/>
            <a:ext cx="3886200" cy="365125"/>
          </a:xfrm>
        </p:spPr>
        <p:txBody>
          <a:bodyPr/>
          <a:lstStyle/>
          <a:p>
            <a:r>
              <a:rPr lang="en-US" smtClean="0"/>
              <a:t>http://rtdroid.cse.buffalo.edu</a:t>
            </a:r>
            <a:endParaRPr lang="en-US" dirty="0"/>
          </a:p>
        </p:txBody>
      </p:sp>
      <p:sp>
        <p:nvSpPr>
          <p:cNvPr id="8" name="灯片编号占位符 8"/>
          <p:cNvSpPr>
            <a:spLocks noGrp="1"/>
          </p:cNvSpPr>
          <p:nvPr>
            <p:ph type="sldNum" sz="quarter" idx="10"/>
          </p:nvPr>
        </p:nvSpPr>
        <p:spPr>
          <a:xfrm>
            <a:off x="4714876" y="6407836"/>
            <a:ext cx="3962400" cy="342900"/>
          </a:xfrm>
        </p:spPr>
        <p:txBody>
          <a:bodyPr/>
          <a:lstStyle/>
          <a:p>
            <a:pPr algn="r"/>
            <a:fld id="{F609543F-BDCB-4654-B7D7-E8D142F13C05}" type="slidenum">
              <a:rPr lang="en-US" smtClean="0"/>
              <a:pPr algn="r"/>
              <a:t>9</a:t>
            </a:fld>
            <a:r>
              <a:rPr lang="en-US" dirty="0" smtClean="0"/>
              <a:t> / 19</a:t>
            </a:r>
            <a:endParaRPr lang="en-US" dirty="0"/>
          </a:p>
        </p:txBody>
      </p:sp>
    </p:spTree>
    <p:custDataLst>
      <p:tags r:id="rId1"/>
    </p:custDataLst>
    <p:extLst>
      <p:ext uri="{BB962C8B-B14F-4D97-AF65-F5344CB8AC3E}">
        <p14:creationId xmlns:p14="http://schemas.microsoft.com/office/powerpoint/2010/main" val="539927682"/>
      </p:ext>
    </p:extLst>
  </p:cSld>
  <p:clrMapOvr>
    <a:masterClrMapping/>
  </p:clrMapOvr>
  <mc:AlternateContent xmlns:mc="http://schemas.openxmlformats.org/markup-compatibility/2006" xmlns:p14="http://schemas.microsoft.com/office/powerpoint/2010/main">
    <mc:Choice Requires="p14">
      <p:transition spd="slow" p14:dur="2000" advTm="110184"/>
    </mc:Choice>
    <mc:Fallback xmlns="">
      <p:transition spd="slow" advTm="110184"/>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燕尾形 39"/>
          <p:cNvSpPr/>
          <p:nvPr/>
        </p:nvSpPr>
        <p:spPr bwMode="auto">
          <a:xfrm>
            <a:off x="4788024" y="2452972"/>
            <a:ext cx="1948309" cy="2566638"/>
          </a:xfrm>
          <a:prstGeom prst="chevron">
            <a:avLst>
              <a:gd name="adj" fmla="val 0"/>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b="1" i="0" u="none" strike="noStrike" cap="none" normalizeH="0" baseline="0" dirty="0" smtClean="0">
                <a:ln>
                  <a:noFill/>
                </a:ln>
                <a:solidFill>
                  <a:schemeClr val="tx1"/>
                </a:solidFill>
                <a:effectLst/>
                <a:latin typeface="Times" pitchFamily="122" charset="0"/>
              </a:rPr>
              <a:t>RT-Handler</a:t>
            </a:r>
            <a:endParaRPr kumimoji="0" lang="zh-CN" altLang="en-US" b="1" i="0" u="none" strike="noStrike" cap="none" normalizeH="0" baseline="0" dirty="0" smtClean="0">
              <a:ln>
                <a:noFill/>
              </a:ln>
              <a:solidFill>
                <a:schemeClr val="tx1"/>
              </a:solidFill>
              <a:effectLst/>
              <a:latin typeface="Times" pitchFamily="122" charset="0"/>
            </a:endParaRPr>
          </a:p>
        </p:txBody>
      </p:sp>
      <p:sp>
        <p:nvSpPr>
          <p:cNvPr id="19" name="Title 1"/>
          <p:cNvSpPr txBox="1">
            <a:spLocks/>
          </p:cNvSpPr>
          <p:nvPr/>
        </p:nvSpPr>
        <p:spPr>
          <a:xfrm>
            <a:off x="685800" y="990600"/>
            <a:ext cx="6858000" cy="609600"/>
          </a:xfrm>
          <a:prstGeom prst="rect">
            <a:avLst/>
          </a:prstGeom>
        </p:spPr>
        <p:txBody>
          <a:bodyPr/>
          <a:lstStyle>
            <a:lvl1pPr algn="l" rtl="0" eaLnBrk="0" fontAlgn="base" hangingPunct="0">
              <a:spcBef>
                <a:spcPct val="0"/>
              </a:spcBef>
              <a:spcAft>
                <a:spcPct val="0"/>
              </a:spcAft>
              <a:defRPr sz="3600" b="0" i="0">
                <a:solidFill>
                  <a:srgbClr val="606060"/>
                </a:solidFill>
                <a:latin typeface="Georgia"/>
                <a:ea typeface="ＭＳ Ｐゴシック" pitchFamily="122" charset="-128"/>
                <a:cs typeface="Georgia"/>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a:lstStyle>
          <a:p>
            <a:r>
              <a:rPr lang="en-US" dirty="0" smtClean="0">
                <a:solidFill>
                  <a:schemeClr val="tx1"/>
                </a:solidFill>
              </a:rPr>
              <a:t>RT </a:t>
            </a:r>
            <a:r>
              <a:rPr lang="en-US" dirty="0" err="1" smtClean="0">
                <a:solidFill>
                  <a:schemeClr val="tx1"/>
                </a:solidFill>
              </a:rPr>
              <a:t>SensorManager</a:t>
            </a:r>
            <a:endParaRPr lang="en-US" dirty="0">
              <a:solidFill>
                <a:schemeClr val="tx1"/>
              </a:solidFill>
            </a:endParaRPr>
          </a:p>
        </p:txBody>
      </p:sp>
      <p:sp>
        <p:nvSpPr>
          <p:cNvPr id="37" name="燕尾形 36"/>
          <p:cNvSpPr/>
          <p:nvPr/>
        </p:nvSpPr>
        <p:spPr bwMode="auto">
          <a:xfrm>
            <a:off x="145848" y="2446538"/>
            <a:ext cx="1944216" cy="2566638"/>
          </a:xfrm>
          <a:prstGeom prst="chevron">
            <a:avLst>
              <a:gd name="adj" fmla="val 0"/>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en-US" b="1" dirty="0" smtClean="0">
                <a:solidFill>
                  <a:schemeClr val="tx1"/>
                </a:solidFill>
                <a:latin typeface="Times" pitchFamily="122" charset="0"/>
              </a:rPr>
              <a:t>Polling</a:t>
            </a:r>
          </a:p>
          <a:p>
            <a:pPr algn="ctr"/>
            <a:r>
              <a:rPr lang="en-US" b="1" dirty="0" smtClean="0">
                <a:solidFill>
                  <a:schemeClr val="tx1"/>
                </a:solidFill>
                <a:latin typeface="Times" pitchFamily="122" charset="0"/>
              </a:rPr>
              <a:t>Threads</a:t>
            </a:r>
          </a:p>
          <a:p>
            <a:pPr marL="0" marR="0" indent="0" algn="ctr" defTabSz="914400" rtl="0" eaLnBrk="0" fontAlgn="base" latinLnBrk="0" hangingPunct="0">
              <a:lnSpc>
                <a:spcPct val="100000"/>
              </a:lnSpc>
              <a:spcBef>
                <a:spcPct val="0"/>
              </a:spcBef>
              <a:spcAft>
                <a:spcPct val="0"/>
              </a:spcAft>
              <a:buClrTx/>
              <a:buSzTx/>
              <a:buFontTx/>
              <a:buNone/>
              <a:tabLst/>
            </a:pPr>
            <a:endParaRPr kumimoji="0" lang="zh-CN" altLang="en-US" b="1" i="0" u="none" strike="noStrike" cap="none" normalizeH="0" baseline="0" dirty="0" smtClean="0">
              <a:ln>
                <a:noFill/>
              </a:ln>
              <a:solidFill>
                <a:schemeClr val="tx1"/>
              </a:solidFill>
              <a:effectLst/>
              <a:latin typeface="Times" pitchFamily="122" charset="0"/>
            </a:endParaRPr>
          </a:p>
        </p:txBody>
      </p:sp>
      <p:sp>
        <p:nvSpPr>
          <p:cNvPr id="39" name="燕尾形 38"/>
          <p:cNvSpPr/>
          <p:nvPr/>
        </p:nvSpPr>
        <p:spPr bwMode="auto">
          <a:xfrm>
            <a:off x="2450681" y="2446538"/>
            <a:ext cx="2049311" cy="2566638"/>
          </a:xfrm>
          <a:prstGeom prst="chevron">
            <a:avLst>
              <a:gd name="adj" fmla="val 0"/>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en-US" b="1" dirty="0" smtClean="0">
                <a:solidFill>
                  <a:schemeClr val="tx1"/>
                </a:solidFill>
                <a:latin typeface="Times" pitchFamily="122" charset="0"/>
              </a:rPr>
              <a:t>Processing</a:t>
            </a:r>
          </a:p>
          <a:p>
            <a:pPr algn="ctr"/>
            <a:r>
              <a:rPr lang="en-US" b="1" dirty="0" smtClean="0">
                <a:solidFill>
                  <a:schemeClr val="tx1"/>
                </a:solidFill>
                <a:latin typeface="Times" pitchFamily="122" charset="0"/>
              </a:rPr>
              <a:t>Threads</a:t>
            </a:r>
          </a:p>
          <a:p>
            <a:pPr marL="0" marR="0" indent="0" algn="ctr" defTabSz="914400" rtl="0" eaLnBrk="0" fontAlgn="base" latinLnBrk="0" hangingPunct="0">
              <a:lnSpc>
                <a:spcPct val="100000"/>
              </a:lnSpc>
              <a:spcBef>
                <a:spcPct val="0"/>
              </a:spcBef>
              <a:spcAft>
                <a:spcPct val="0"/>
              </a:spcAft>
              <a:buClrTx/>
              <a:buSzTx/>
              <a:buFontTx/>
              <a:buNone/>
              <a:tabLst/>
            </a:pPr>
            <a:endParaRPr kumimoji="0" lang="zh-CN" altLang="en-US" b="1" i="0" u="none" strike="noStrike" cap="none" normalizeH="0" baseline="0" dirty="0" smtClean="0">
              <a:ln>
                <a:noFill/>
              </a:ln>
              <a:solidFill>
                <a:schemeClr val="tx1"/>
              </a:solidFill>
              <a:effectLst/>
              <a:latin typeface="Times" pitchFamily="122" charset="0"/>
            </a:endParaRPr>
          </a:p>
        </p:txBody>
      </p:sp>
      <p:sp>
        <p:nvSpPr>
          <p:cNvPr id="51" name="Rectangle 24"/>
          <p:cNvSpPr/>
          <p:nvPr/>
        </p:nvSpPr>
        <p:spPr bwMode="auto">
          <a:xfrm>
            <a:off x="282169" y="4099839"/>
            <a:ext cx="1671574" cy="605090"/>
          </a:xfrm>
          <a:prstGeom prst="rect">
            <a:avLst/>
          </a:prstGeom>
          <a:no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pitchFamily="122" charset="0"/>
              </a:rPr>
              <a:t>gyroscope</a:t>
            </a:r>
          </a:p>
        </p:txBody>
      </p:sp>
      <p:sp>
        <p:nvSpPr>
          <p:cNvPr id="52" name="Rectangle 25"/>
          <p:cNvSpPr/>
          <p:nvPr/>
        </p:nvSpPr>
        <p:spPr bwMode="auto">
          <a:xfrm>
            <a:off x="282024" y="3292505"/>
            <a:ext cx="1671574" cy="622126"/>
          </a:xfrm>
          <a:prstGeom prst="rect">
            <a:avLst/>
          </a:prstGeom>
          <a:no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a:r>
              <a:rPr lang="en-US" sz="1600" b="1" dirty="0" smtClean="0"/>
              <a:t>Accelerometer</a:t>
            </a:r>
            <a:endParaRPr kumimoji="0" lang="en-US" sz="1600" b="1" i="0" u="none" strike="noStrike" cap="none" normalizeH="0" baseline="0" dirty="0" smtClean="0">
              <a:ln>
                <a:noFill/>
              </a:ln>
              <a:solidFill>
                <a:schemeClr val="tx1"/>
              </a:solidFill>
              <a:effectLst/>
              <a:latin typeface="Times" pitchFamily="122" charset="0"/>
            </a:endParaRPr>
          </a:p>
        </p:txBody>
      </p:sp>
      <p:sp>
        <p:nvSpPr>
          <p:cNvPr id="54" name="Rectangle 9"/>
          <p:cNvSpPr/>
          <p:nvPr/>
        </p:nvSpPr>
        <p:spPr bwMode="auto">
          <a:xfrm>
            <a:off x="4944497" y="3431850"/>
            <a:ext cx="1647820" cy="357190"/>
          </a:xfrm>
          <a:prstGeom prst="rect">
            <a:avLst/>
          </a:prstGeom>
          <a:no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pitchFamily="122" charset="0"/>
              </a:rPr>
              <a:t>Handler</a:t>
            </a:r>
            <a:endParaRPr kumimoji="0" lang="en-US" sz="1600" b="1" i="0" u="none" strike="noStrike" cap="none" normalizeH="0" baseline="0" dirty="0" smtClean="0">
              <a:ln>
                <a:noFill/>
              </a:ln>
              <a:solidFill>
                <a:schemeClr val="tx1"/>
              </a:solidFill>
              <a:effectLst/>
              <a:latin typeface="Times" pitchFamily="122" charset="0"/>
            </a:endParaRPr>
          </a:p>
        </p:txBody>
      </p:sp>
      <p:sp>
        <p:nvSpPr>
          <p:cNvPr id="63" name="Rectangle 9"/>
          <p:cNvSpPr/>
          <p:nvPr/>
        </p:nvSpPr>
        <p:spPr bwMode="auto">
          <a:xfrm>
            <a:off x="4936133" y="4223071"/>
            <a:ext cx="1647820" cy="357190"/>
          </a:xfrm>
          <a:prstGeom prst="rect">
            <a:avLst/>
          </a:prstGeom>
          <a:no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pitchFamily="122" charset="0"/>
              </a:rPr>
              <a:t>Handler </a:t>
            </a:r>
          </a:p>
        </p:txBody>
      </p:sp>
      <p:sp>
        <p:nvSpPr>
          <p:cNvPr id="64" name="TextBox 63"/>
          <p:cNvSpPr txBox="1"/>
          <p:nvPr/>
        </p:nvSpPr>
        <p:spPr>
          <a:xfrm>
            <a:off x="5591725" y="3647007"/>
            <a:ext cx="492443" cy="461665"/>
          </a:xfrm>
          <a:prstGeom prst="rect">
            <a:avLst/>
          </a:prstGeom>
          <a:noFill/>
        </p:spPr>
        <p:txBody>
          <a:bodyPr wrap="none" rtlCol="0">
            <a:spAutoFit/>
          </a:bodyPr>
          <a:lstStyle/>
          <a:p>
            <a:r>
              <a:rPr lang="en-US" altLang="zh-CN" b="1" dirty="0" smtClean="0"/>
              <a:t>…</a:t>
            </a:r>
            <a:endParaRPr lang="zh-CN" altLang="en-US" b="1" dirty="0"/>
          </a:p>
        </p:txBody>
      </p:sp>
      <p:sp>
        <p:nvSpPr>
          <p:cNvPr id="18" name="Rectangle 24"/>
          <p:cNvSpPr/>
          <p:nvPr/>
        </p:nvSpPr>
        <p:spPr bwMode="auto">
          <a:xfrm>
            <a:off x="2627784" y="4108359"/>
            <a:ext cx="1653904" cy="596569"/>
          </a:xfrm>
          <a:prstGeom prst="rect">
            <a:avLst/>
          </a:prstGeom>
          <a:no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pitchFamily="122" charset="0"/>
              </a:rPr>
              <a:t>gyroscope</a:t>
            </a:r>
          </a:p>
        </p:txBody>
      </p:sp>
      <p:sp>
        <p:nvSpPr>
          <p:cNvPr id="20" name="Rectangle 25"/>
          <p:cNvSpPr/>
          <p:nvPr/>
        </p:nvSpPr>
        <p:spPr bwMode="auto">
          <a:xfrm>
            <a:off x="2627784" y="3301026"/>
            <a:ext cx="1653904" cy="622126"/>
          </a:xfrm>
          <a:prstGeom prst="rect">
            <a:avLst/>
          </a:prstGeom>
          <a:no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a:r>
              <a:rPr lang="en-US" sz="1600" b="1" dirty="0" smtClean="0"/>
              <a:t>Accelerometer</a:t>
            </a:r>
            <a:endParaRPr kumimoji="0" lang="en-US" sz="1600" b="1" i="0" u="none" strike="noStrike" cap="none" normalizeH="0" baseline="0" dirty="0" smtClean="0">
              <a:ln>
                <a:noFill/>
              </a:ln>
              <a:solidFill>
                <a:schemeClr val="tx1"/>
              </a:solidFill>
              <a:effectLst/>
              <a:latin typeface="Times" pitchFamily="122" charset="0"/>
            </a:endParaRPr>
          </a:p>
        </p:txBody>
      </p:sp>
      <p:cxnSp>
        <p:nvCxnSpPr>
          <p:cNvPr id="3" name="Straight Arrow Connector 2"/>
          <p:cNvCxnSpPr>
            <a:stCxn id="52" idx="3"/>
            <a:endCxn id="20" idx="1"/>
          </p:cNvCxnSpPr>
          <p:nvPr/>
        </p:nvCxnSpPr>
        <p:spPr bwMode="auto">
          <a:xfrm>
            <a:off x="1953598" y="3603568"/>
            <a:ext cx="674186" cy="8521"/>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4" name="Straight Arrow Connector 23"/>
          <p:cNvCxnSpPr>
            <a:stCxn id="51" idx="3"/>
            <a:endCxn id="18" idx="1"/>
          </p:cNvCxnSpPr>
          <p:nvPr/>
        </p:nvCxnSpPr>
        <p:spPr bwMode="auto">
          <a:xfrm>
            <a:off x="1953743" y="4402384"/>
            <a:ext cx="674041" cy="426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5" name="Straight Arrow Connector 4"/>
          <p:cNvCxnSpPr>
            <a:stCxn id="20" idx="3"/>
            <a:endCxn id="54" idx="1"/>
          </p:cNvCxnSpPr>
          <p:nvPr/>
        </p:nvCxnSpPr>
        <p:spPr bwMode="auto">
          <a:xfrm flipV="1">
            <a:off x="4281688" y="3610445"/>
            <a:ext cx="662809" cy="1644"/>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11" name="Straight Arrow Connector 10"/>
          <p:cNvCxnSpPr>
            <a:stCxn id="18" idx="3"/>
            <a:endCxn id="63" idx="1"/>
          </p:cNvCxnSpPr>
          <p:nvPr/>
        </p:nvCxnSpPr>
        <p:spPr bwMode="auto">
          <a:xfrm flipV="1">
            <a:off x="4281688" y="4401666"/>
            <a:ext cx="654445" cy="4978"/>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23" name="页脚占位符 22"/>
          <p:cNvSpPr>
            <a:spLocks noGrp="1"/>
          </p:cNvSpPr>
          <p:nvPr>
            <p:ph type="ftr" sz="quarter" idx="3"/>
          </p:nvPr>
        </p:nvSpPr>
        <p:spPr>
          <a:xfrm>
            <a:off x="685800" y="6400800"/>
            <a:ext cx="3886200" cy="365125"/>
          </a:xfrm>
        </p:spPr>
        <p:txBody>
          <a:bodyPr/>
          <a:lstStyle/>
          <a:p>
            <a:r>
              <a:rPr lang="en-US" smtClean="0"/>
              <a:t>http://rtdroid.cse.buffalo.edu</a:t>
            </a:r>
            <a:endParaRPr lang="en-US" dirty="0"/>
          </a:p>
        </p:txBody>
      </p:sp>
      <p:sp>
        <p:nvSpPr>
          <p:cNvPr id="26" name="灯片编号占位符 8"/>
          <p:cNvSpPr>
            <a:spLocks noGrp="1"/>
          </p:cNvSpPr>
          <p:nvPr>
            <p:ph type="sldNum" sz="quarter" idx="10"/>
          </p:nvPr>
        </p:nvSpPr>
        <p:spPr>
          <a:xfrm>
            <a:off x="4714876" y="6407836"/>
            <a:ext cx="3962400" cy="342900"/>
          </a:xfrm>
        </p:spPr>
        <p:txBody>
          <a:bodyPr/>
          <a:lstStyle/>
          <a:p>
            <a:pPr algn="r"/>
            <a:fld id="{F609543F-BDCB-4654-B7D7-E8D142F13C05}" type="slidenum">
              <a:rPr lang="en-US" smtClean="0"/>
              <a:pPr algn="r"/>
              <a:t>10</a:t>
            </a:fld>
            <a:r>
              <a:rPr lang="en-US" dirty="0" smtClean="0"/>
              <a:t> / 19</a:t>
            </a:r>
            <a:endParaRPr lang="en-US" dirty="0"/>
          </a:p>
        </p:txBody>
      </p:sp>
      <p:sp>
        <p:nvSpPr>
          <p:cNvPr id="27" name="燕尾形 39"/>
          <p:cNvSpPr/>
          <p:nvPr/>
        </p:nvSpPr>
        <p:spPr bwMode="auto">
          <a:xfrm>
            <a:off x="6913847" y="2452972"/>
            <a:ext cx="2122649" cy="2566638"/>
          </a:xfrm>
          <a:prstGeom prst="chevron">
            <a:avLst>
              <a:gd name="adj" fmla="val 0"/>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b="1" i="0" u="none" strike="noStrike" cap="none" normalizeH="0" baseline="0" dirty="0" smtClean="0">
                <a:ln>
                  <a:noFill/>
                </a:ln>
                <a:solidFill>
                  <a:schemeClr val="tx1"/>
                </a:solidFill>
                <a:effectLst/>
                <a:latin typeface="Times" pitchFamily="122" charset="0"/>
              </a:rPr>
              <a:t>Apps</a:t>
            </a:r>
            <a:endParaRPr kumimoji="0" lang="zh-CN" altLang="en-US" b="1" i="0" u="none" strike="noStrike" cap="none" normalizeH="0" baseline="0" dirty="0" smtClean="0">
              <a:ln>
                <a:noFill/>
              </a:ln>
              <a:solidFill>
                <a:schemeClr val="tx1"/>
              </a:solidFill>
              <a:effectLst/>
              <a:latin typeface="Times" pitchFamily="122" charset="0"/>
            </a:endParaRPr>
          </a:p>
        </p:txBody>
      </p:sp>
      <p:sp>
        <p:nvSpPr>
          <p:cNvPr id="28" name="Rectangle 9"/>
          <p:cNvSpPr/>
          <p:nvPr/>
        </p:nvSpPr>
        <p:spPr bwMode="auto">
          <a:xfrm>
            <a:off x="7079262" y="3318386"/>
            <a:ext cx="1647820" cy="542662"/>
          </a:xfrm>
          <a:prstGeom prst="rect">
            <a:avLst/>
          </a:prstGeom>
          <a:no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Times" pitchFamily="122" charset="0"/>
              </a:rPr>
              <a:t>Accel</a:t>
            </a:r>
            <a:r>
              <a:rPr kumimoji="0" lang="en-US" sz="1600" b="1" i="0" u="none" strike="noStrike" cap="none" normalizeH="0" baseline="0" dirty="0" smtClean="0">
                <a:ln>
                  <a:noFill/>
                </a:ln>
                <a:solidFill>
                  <a:schemeClr val="tx1"/>
                </a:solidFill>
                <a:effectLst/>
                <a:latin typeface="Times" pitchFamily="122" charset="0"/>
              </a:rPr>
              <a:t> Listener </a:t>
            </a:r>
          </a:p>
        </p:txBody>
      </p:sp>
      <p:sp>
        <p:nvSpPr>
          <p:cNvPr id="29" name="Rectangle 9"/>
          <p:cNvSpPr/>
          <p:nvPr/>
        </p:nvSpPr>
        <p:spPr bwMode="auto">
          <a:xfrm>
            <a:off x="7058400" y="4149080"/>
            <a:ext cx="1647820" cy="521422"/>
          </a:xfrm>
          <a:prstGeom prst="rect">
            <a:avLst/>
          </a:prstGeom>
          <a:no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pitchFamily="122" charset="0"/>
              </a:rPr>
              <a:t>Gyroscope</a:t>
            </a:r>
            <a:r>
              <a:rPr kumimoji="0" lang="en-US" sz="1600" b="1" i="0" u="none" strike="noStrike" cap="none" normalizeH="0" dirty="0" smtClean="0">
                <a:ln>
                  <a:noFill/>
                </a:ln>
                <a:solidFill>
                  <a:schemeClr val="tx1"/>
                </a:solidFill>
                <a:effectLst/>
                <a:latin typeface="Times" pitchFamily="122" charset="0"/>
              </a:rPr>
              <a:t> Listener </a:t>
            </a:r>
            <a:endParaRPr kumimoji="0" lang="en-US" sz="1600" b="1" i="0" u="none" strike="noStrike" cap="none" normalizeH="0" baseline="0" dirty="0" smtClean="0">
              <a:ln>
                <a:noFill/>
              </a:ln>
              <a:solidFill>
                <a:schemeClr val="tx1"/>
              </a:solidFill>
              <a:effectLst/>
              <a:latin typeface="Times" pitchFamily="122" charset="0"/>
            </a:endParaRPr>
          </a:p>
        </p:txBody>
      </p:sp>
      <p:cxnSp>
        <p:nvCxnSpPr>
          <p:cNvPr id="14" name="Straight Arrow Connector 13"/>
          <p:cNvCxnSpPr>
            <a:stCxn id="54" idx="3"/>
            <a:endCxn id="28" idx="1"/>
          </p:cNvCxnSpPr>
          <p:nvPr/>
        </p:nvCxnSpPr>
        <p:spPr bwMode="auto">
          <a:xfrm flipV="1">
            <a:off x="6592317" y="3589717"/>
            <a:ext cx="486945" cy="20728"/>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1" name="Straight Arrow Connector 20"/>
          <p:cNvCxnSpPr>
            <a:stCxn id="63" idx="3"/>
            <a:endCxn id="29" idx="1"/>
          </p:cNvCxnSpPr>
          <p:nvPr/>
        </p:nvCxnSpPr>
        <p:spPr bwMode="auto">
          <a:xfrm>
            <a:off x="6583953" y="4401666"/>
            <a:ext cx="474447" cy="8125"/>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30" name="Flowchart: Connector 29"/>
          <p:cNvSpPr/>
          <p:nvPr/>
        </p:nvSpPr>
        <p:spPr bwMode="auto">
          <a:xfrm>
            <a:off x="8503320" y="3291173"/>
            <a:ext cx="689293" cy="569875"/>
          </a:xfrm>
          <a:prstGeom prst="flowChartConnector">
            <a:avLst/>
          </a:prstGeom>
          <a:solidFill>
            <a:srgbClr val="C00000"/>
          </a:solidFill>
          <a:ln>
            <a:solidFill>
              <a:srgbClr val="C00000"/>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b="1" dirty="0">
                <a:solidFill>
                  <a:srgbClr val="000000"/>
                </a:solidFill>
                <a:latin typeface="Trebuchet MS" pitchFamily="34" charset="0"/>
              </a:rPr>
              <a:t>P</a:t>
            </a:r>
            <a:r>
              <a:rPr lang="en-US" b="1" baseline="-25000" dirty="0">
                <a:solidFill>
                  <a:srgbClr val="000000"/>
                </a:solidFill>
                <a:latin typeface="Trebuchet MS" pitchFamily="34" charset="0"/>
              </a:rPr>
              <a:t>1</a:t>
            </a:r>
            <a:endParaRPr kumimoji="0" lang="en-US" b="1" i="0" u="none" strike="noStrike" cap="none" normalizeH="0" baseline="0" dirty="0" smtClean="0">
              <a:ln>
                <a:noFill/>
              </a:ln>
              <a:solidFill>
                <a:schemeClr val="tx1"/>
              </a:solidFill>
              <a:latin typeface="Trebuchet MS" pitchFamily="34" charset="0"/>
            </a:endParaRPr>
          </a:p>
        </p:txBody>
      </p:sp>
      <p:sp>
        <p:nvSpPr>
          <p:cNvPr id="36" name="Flowchart: Connector 35"/>
          <p:cNvSpPr/>
          <p:nvPr/>
        </p:nvSpPr>
        <p:spPr bwMode="auto">
          <a:xfrm>
            <a:off x="8503320" y="4077072"/>
            <a:ext cx="689293" cy="574241"/>
          </a:xfrm>
          <a:prstGeom prst="flowChartConnector">
            <a:avLst/>
          </a:prstGeom>
          <a:solidFill>
            <a:srgbClr val="C00000"/>
          </a:solidFill>
          <a:ln>
            <a:solidFill>
              <a:srgbClr val="C00000"/>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b="1" dirty="0" smtClean="0">
                <a:solidFill>
                  <a:srgbClr val="000000"/>
                </a:solidFill>
                <a:latin typeface="Trebuchet MS" pitchFamily="34" charset="0"/>
              </a:rPr>
              <a:t>P</a:t>
            </a:r>
            <a:r>
              <a:rPr lang="en-US" b="1" baseline="-25000" dirty="0" smtClean="0">
                <a:solidFill>
                  <a:srgbClr val="000000"/>
                </a:solidFill>
                <a:latin typeface="Trebuchet MS" pitchFamily="34" charset="0"/>
              </a:rPr>
              <a:t>2</a:t>
            </a:r>
            <a:endParaRPr kumimoji="0" lang="en-US" b="1" i="0" u="none" strike="noStrike" cap="none" normalizeH="0" baseline="0" dirty="0" smtClean="0">
              <a:ln>
                <a:noFill/>
              </a:ln>
              <a:solidFill>
                <a:schemeClr val="tx1"/>
              </a:solidFill>
              <a:latin typeface="Trebuchet MS" pitchFamily="34" charset="0"/>
            </a:endParaRPr>
          </a:p>
        </p:txBody>
      </p:sp>
      <p:sp>
        <p:nvSpPr>
          <p:cNvPr id="38" name="Flowchart: Connector 37"/>
          <p:cNvSpPr/>
          <p:nvPr/>
        </p:nvSpPr>
        <p:spPr bwMode="auto">
          <a:xfrm>
            <a:off x="5931038" y="4271887"/>
            <a:ext cx="689293" cy="569875"/>
          </a:xfrm>
          <a:prstGeom prst="flowChartConnector">
            <a:avLst/>
          </a:prstGeom>
          <a:solidFill>
            <a:srgbClr val="C00000"/>
          </a:solidFill>
          <a:ln>
            <a:solidFill>
              <a:srgbClr val="C00000"/>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b="1" dirty="0" smtClean="0">
                <a:solidFill>
                  <a:srgbClr val="000000"/>
                </a:solidFill>
                <a:latin typeface="Trebuchet MS" pitchFamily="34" charset="0"/>
              </a:rPr>
              <a:t>P</a:t>
            </a:r>
            <a:r>
              <a:rPr lang="en-US" b="1" baseline="-25000" dirty="0" smtClean="0">
                <a:solidFill>
                  <a:srgbClr val="000000"/>
                </a:solidFill>
                <a:latin typeface="Trebuchet MS" pitchFamily="34" charset="0"/>
              </a:rPr>
              <a:t>2</a:t>
            </a:r>
            <a:endParaRPr kumimoji="0" lang="en-US" b="1" i="0" u="none" strike="noStrike" cap="none" normalizeH="0" baseline="0" dirty="0" smtClean="0">
              <a:ln>
                <a:noFill/>
              </a:ln>
              <a:solidFill>
                <a:schemeClr val="tx1"/>
              </a:solidFill>
              <a:latin typeface="Trebuchet MS" pitchFamily="34" charset="0"/>
            </a:endParaRPr>
          </a:p>
        </p:txBody>
      </p:sp>
      <p:sp>
        <p:nvSpPr>
          <p:cNvPr id="41" name="Flowchart: Connector 40"/>
          <p:cNvSpPr/>
          <p:nvPr/>
        </p:nvSpPr>
        <p:spPr bwMode="auto">
          <a:xfrm>
            <a:off x="5940152" y="3325507"/>
            <a:ext cx="689293" cy="569875"/>
          </a:xfrm>
          <a:prstGeom prst="flowChartConnector">
            <a:avLst/>
          </a:prstGeom>
          <a:solidFill>
            <a:srgbClr val="C00000"/>
          </a:solidFill>
          <a:ln>
            <a:solidFill>
              <a:srgbClr val="C00000"/>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b="1" dirty="0">
                <a:solidFill>
                  <a:srgbClr val="000000"/>
                </a:solidFill>
                <a:latin typeface="Trebuchet MS" pitchFamily="34" charset="0"/>
              </a:rPr>
              <a:t>P</a:t>
            </a:r>
            <a:r>
              <a:rPr lang="en-US" b="1" baseline="-25000" dirty="0">
                <a:solidFill>
                  <a:srgbClr val="000000"/>
                </a:solidFill>
                <a:latin typeface="Trebuchet MS" pitchFamily="34" charset="0"/>
              </a:rPr>
              <a:t>1</a:t>
            </a:r>
            <a:endParaRPr kumimoji="0" lang="en-US" b="1" i="0" u="none" strike="noStrike" cap="none" normalizeH="0" baseline="0" dirty="0" smtClean="0">
              <a:ln>
                <a:noFill/>
              </a:ln>
              <a:solidFill>
                <a:schemeClr val="tx1"/>
              </a:solidFill>
              <a:latin typeface="Trebuchet MS" pitchFamily="34" charset="0"/>
            </a:endParaRPr>
          </a:p>
        </p:txBody>
      </p:sp>
      <p:sp>
        <p:nvSpPr>
          <p:cNvPr id="42" name="Flowchart: Connector 41"/>
          <p:cNvSpPr/>
          <p:nvPr/>
        </p:nvSpPr>
        <p:spPr bwMode="auto">
          <a:xfrm>
            <a:off x="1366302" y="3282101"/>
            <a:ext cx="689293" cy="569875"/>
          </a:xfrm>
          <a:prstGeom prst="flowChartConnector">
            <a:avLst/>
          </a:prstGeom>
          <a:solidFill>
            <a:srgbClr val="C00000"/>
          </a:solidFill>
          <a:ln>
            <a:solidFill>
              <a:srgbClr val="C00000"/>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b="1" dirty="0">
                <a:solidFill>
                  <a:srgbClr val="000000"/>
                </a:solidFill>
                <a:latin typeface="Trebuchet MS" pitchFamily="34" charset="0"/>
              </a:rPr>
              <a:t>P</a:t>
            </a:r>
            <a:r>
              <a:rPr lang="en-US" b="1" baseline="-25000" dirty="0">
                <a:solidFill>
                  <a:srgbClr val="000000"/>
                </a:solidFill>
                <a:latin typeface="Trebuchet MS" pitchFamily="34" charset="0"/>
              </a:rPr>
              <a:t>1</a:t>
            </a:r>
            <a:endParaRPr kumimoji="0" lang="en-US" b="1" i="0" u="none" strike="noStrike" cap="none" normalizeH="0" baseline="0" dirty="0" smtClean="0">
              <a:ln>
                <a:noFill/>
              </a:ln>
              <a:solidFill>
                <a:schemeClr val="tx1"/>
              </a:solidFill>
              <a:latin typeface="Trebuchet MS" pitchFamily="34" charset="0"/>
            </a:endParaRPr>
          </a:p>
        </p:txBody>
      </p:sp>
      <p:sp>
        <p:nvSpPr>
          <p:cNvPr id="43" name="Flowchart: Connector 42"/>
          <p:cNvSpPr/>
          <p:nvPr/>
        </p:nvSpPr>
        <p:spPr bwMode="auto">
          <a:xfrm>
            <a:off x="3602618" y="3282100"/>
            <a:ext cx="689293" cy="569875"/>
          </a:xfrm>
          <a:prstGeom prst="flowChartConnector">
            <a:avLst/>
          </a:prstGeom>
          <a:solidFill>
            <a:srgbClr val="C00000"/>
          </a:solidFill>
          <a:ln>
            <a:solidFill>
              <a:srgbClr val="C00000"/>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b="1" dirty="0">
                <a:solidFill>
                  <a:srgbClr val="000000"/>
                </a:solidFill>
                <a:latin typeface="Trebuchet MS" pitchFamily="34" charset="0"/>
              </a:rPr>
              <a:t>P</a:t>
            </a:r>
            <a:r>
              <a:rPr lang="en-US" b="1" baseline="-25000" dirty="0">
                <a:solidFill>
                  <a:srgbClr val="000000"/>
                </a:solidFill>
                <a:latin typeface="Trebuchet MS" pitchFamily="34" charset="0"/>
              </a:rPr>
              <a:t>1</a:t>
            </a:r>
            <a:endParaRPr kumimoji="0" lang="en-US" b="1" i="0" u="none" strike="noStrike" cap="none" normalizeH="0" baseline="0" dirty="0" smtClean="0">
              <a:ln>
                <a:noFill/>
              </a:ln>
              <a:solidFill>
                <a:schemeClr val="tx1"/>
              </a:solidFill>
              <a:latin typeface="Trebuchet MS" pitchFamily="34" charset="0"/>
            </a:endParaRPr>
          </a:p>
        </p:txBody>
      </p:sp>
      <p:sp>
        <p:nvSpPr>
          <p:cNvPr id="44" name="Flowchart: Connector 43"/>
          <p:cNvSpPr/>
          <p:nvPr/>
        </p:nvSpPr>
        <p:spPr bwMode="auto">
          <a:xfrm>
            <a:off x="1363188" y="4316651"/>
            <a:ext cx="689293" cy="569875"/>
          </a:xfrm>
          <a:prstGeom prst="flowChartConnector">
            <a:avLst/>
          </a:prstGeom>
          <a:solidFill>
            <a:srgbClr val="C00000"/>
          </a:solidFill>
          <a:ln>
            <a:solidFill>
              <a:srgbClr val="C00000"/>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b="1" dirty="0" smtClean="0">
                <a:solidFill>
                  <a:srgbClr val="000000"/>
                </a:solidFill>
                <a:latin typeface="Trebuchet MS" pitchFamily="34" charset="0"/>
              </a:rPr>
              <a:t>P</a:t>
            </a:r>
            <a:r>
              <a:rPr lang="en-US" b="1" baseline="-25000" dirty="0" smtClean="0">
                <a:solidFill>
                  <a:srgbClr val="000000"/>
                </a:solidFill>
                <a:latin typeface="Trebuchet MS" pitchFamily="34" charset="0"/>
              </a:rPr>
              <a:t>2</a:t>
            </a:r>
            <a:endParaRPr kumimoji="0" lang="en-US" b="1" i="0" u="none" strike="noStrike" cap="none" normalizeH="0" baseline="0" dirty="0" smtClean="0">
              <a:ln>
                <a:noFill/>
              </a:ln>
              <a:solidFill>
                <a:schemeClr val="tx1"/>
              </a:solidFill>
              <a:latin typeface="Trebuchet MS" pitchFamily="34" charset="0"/>
            </a:endParaRPr>
          </a:p>
        </p:txBody>
      </p:sp>
      <p:sp>
        <p:nvSpPr>
          <p:cNvPr id="45" name="Flowchart: Connector 44"/>
          <p:cNvSpPr/>
          <p:nvPr/>
        </p:nvSpPr>
        <p:spPr bwMode="auto">
          <a:xfrm>
            <a:off x="3592395" y="4265535"/>
            <a:ext cx="689293" cy="569875"/>
          </a:xfrm>
          <a:prstGeom prst="flowChartConnector">
            <a:avLst/>
          </a:prstGeom>
          <a:solidFill>
            <a:srgbClr val="C00000"/>
          </a:solidFill>
          <a:ln>
            <a:solidFill>
              <a:srgbClr val="C00000"/>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ctr" anchorCtr="0" compatLnSpc="1">
            <a:prstTxWarp prst="textNoShape">
              <a:avLst/>
            </a:prstTxWarp>
          </a:bodyPr>
          <a:lstStyle/>
          <a:p>
            <a:pPr algn="ctr"/>
            <a:r>
              <a:rPr lang="en-US" b="1" dirty="0" smtClean="0">
                <a:solidFill>
                  <a:srgbClr val="000000"/>
                </a:solidFill>
                <a:latin typeface="Trebuchet MS" pitchFamily="34" charset="0"/>
              </a:rPr>
              <a:t>P</a:t>
            </a:r>
            <a:r>
              <a:rPr lang="en-US" b="1" baseline="-25000" dirty="0" smtClean="0">
                <a:solidFill>
                  <a:srgbClr val="000000"/>
                </a:solidFill>
                <a:latin typeface="Trebuchet MS" pitchFamily="34" charset="0"/>
              </a:rPr>
              <a:t>2</a:t>
            </a:r>
            <a:endParaRPr kumimoji="0" lang="en-US" b="1" i="0" u="none" strike="noStrike" cap="none" normalizeH="0" baseline="0" dirty="0" smtClean="0">
              <a:ln>
                <a:noFill/>
              </a:ln>
              <a:solidFill>
                <a:schemeClr val="tx1"/>
              </a:solidFill>
              <a:latin typeface="Trebuchet MS" pitchFamily="34" charset="0"/>
            </a:endParaRPr>
          </a:p>
        </p:txBody>
      </p:sp>
      <p:sp>
        <p:nvSpPr>
          <p:cNvPr id="7" name="TextBox 6"/>
          <p:cNvSpPr txBox="1"/>
          <p:nvPr/>
        </p:nvSpPr>
        <p:spPr>
          <a:xfrm>
            <a:off x="6913847" y="5393514"/>
            <a:ext cx="1152128" cy="461665"/>
          </a:xfrm>
          <a:prstGeom prst="rect">
            <a:avLst/>
          </a:prstGeom>
          <a:noFill/>
        </p:spPr>
        <p:txBody>
          <a:bodyPr wrap="square" rtlCol="0">
            <a:spAutoFit/>
          </a:bodyPr>
          <a:lstStyle/>
          <a:p>
            <a:r>
              <a:rPr lang="en-US" dirty="0" smtClean="0"/>
              <a:t>P</a:t>
            </a:r>
            <a:r>
              <a:rPr lang="en-US" baseline="-25000" dirty="0" smtClean="0"/>
              <a:t>1</a:t>
            </a:r>
            <a:r>
              <a:rPr lang="en-US" dirty="0" smtClean="0"/>
              <a:t> &gt; </a:t>
            </a:r>
            <a:r>
              <a:rPr lang="en-US" altLang="zh-CN" dirty="0" smtClean="0"/>
              <a:t>P</a:t>
            </a:r>
            <a:r>
              <a:rPr lang="en-US" altLang="zh-CN" baseline="-25000" dirty="0" smtClean="0"/>
              <a:t>2</a:t>
            </a:r>
            <a:endParaRPr lang="en-US" dirty="0"/>
          </a:p>
        </p:txBody>
      </p:sp>
    </p:spTree>
    <p:custDataLst>
      <p:tags r:id="rId1"/>
    </p:custDataLst>
    <p:extLst>
      <p:ext uri="{BB962C8B-B14F-4D97-AF65-F5344CB8AC3E}">
        <p14:creationId xmlns:p14="http://schemas.microsoft.com/office/powerpoint/2010/main" val="1411691478"/>
      </p:ext>
    </p:extLst>
  </p:cSld>
  <p:clrMapOvr>
    <a:masterClrMapping/>
  </p:clrMapOvr>
  <mc:AlternateContent xmlns:mc="http://schemas.openxmlformats.org/markup-compatibility/2006" xmlns:p14="http://schemas.microsoft.com/office/powerpoint/2010/main">
    <mc:Choice Requires="p14">
      <p:transition spd="slow" p14:dur="2000" advTm="110184"/>
    </mc:Choice>
    <mc:Fallback xmlns="">
      <p:transition spd="slow" advTm="11018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500"/>
                                        <p:tgtEl>
                                          <p:spTgt spid="4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500"/>
                                        <p:tgtEl>
                                          <p:spTgt spid="4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500"/>
                                        <p:tgtEl>
                                          <p:spTgt spid="4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500"/>
                                        <p:tgtEl>
                                          <p:spTgt spid="4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500"/>
                                        <p:tgtEl>
                                          <p:spTgt spid="4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500"/>
                                        <p:tgtEl>
                                          <p:spTgt spid="3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par>
                                <p:cTn id="44" presetID="10" presetClass="entr" presetSubtype="0"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43" grpId="0" animBg="1"/>
      <p:bldP spid="44" grpId="0" animBg="1"/>
      <p:bldP spid="4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85800" y="990600"/>
            <a:ext cx="8229600" cy="609600"/>
          </a:xfrm>
          <a:prstGeom prst="rect">
            <a:avLst/>
          </a:prstGeom>
        </p:spPr>
        <p:txBody>
          <a:bodyPr/>
          <a:lstStyle>
            <a:lvl1pPr algn="l" rtl="0" eaLnBrk="0" fontAlgn="base" hangingPunct="0">
              <a:spcBef>
                <a:spcPct val="0"/>
              </a:spcBef>
              <a:spcAft>
                <a:spcPct val="0"/>
              </a:spcAft>
              <a:defRPr sz="3600" b="0" i="0">
                <a:solidFill>
                  <a:srgbClr val="606060"/>
                </a:solidFill>
                <a:latin typeface="Georgia"/>
                <a:ea typeface="ＭＳ Ｐゴシック" pitchFamily="122" charset="-128"/>
                <a:cs typeface="Georgia"/>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a:lstStyle>
          <a:p>
            <a:r>
              <a:rPr lang="en-US" dirty="0">
                <a:solidFill>
                  <a:schemeClr val="tx1"/>
                </a:solidFill>
              </a:rPr>
              <a:t>Evaluation </a:t>
            </a:r>
            <a:r>
              <a:rPr lang="en-US" dirty="0" smtClean="0">
                <a:solidFill>
                  <a:schemeClr val="tx1"/>
                </a:solidFill>
              </a:rPr>
              <a:t>on </a:t>
            </a:r>
            <a:r>
              <a:rPr lang="en-US" dirty="0" err="1" smtClean="0">
                <a:solidFill>
                  <a:schemeClr val="tx1"/>
                </a:solidFill>
              </a:rPr>
              <a:t>jPapabench</a:t>
            </a:r>
            <a:endParaRPr lang="en-US" dirty="0">
              <a:solidFill>
                <a:schemeClr val="tx1"/>
              </a:solidFill>
            </a:endParaRPr>
          </a:p>
        </p:txBody>
      </p:sp>
      <p:pic>
        <p:nvPicPr>
          <p:cNvPr id="5131"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600200"/>
            <a:ext cx="5544616" cy="449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页脚占位符 5"/>
          <p:cNvSpPr>
            <a:spLocks noGrp="1"/>
          </p:cNvSpPr>
          <p:nvPr>
            <p:ph type="ftr" sz="quarter" idx="3"/>
          </p:nvPr>
        </p:nvSpPr>
        <p:spPr>
          <a:xfrm>
            <a:off x="685800" y="6400800"/>
            <a:ext cx="3886200" cy="365125"/>
          </a:xfrm>
        </p:spPr>
        <p:txBody>
          <a:bodyPr/>
          <a:lstStyle/>
          <a:p>
            <a:r>
              <a:rPr lang="en-US" smtClean="0"/>
              <a:t>http://rtdroid.cse.buffalo.edu</a:t>
            </a:r>
            <a:endParaRPr lang="en-US" dirty="0"/>
          </a:p>
        </p:txBody>
      </p:sp>
      <p:sp>
        <p:nvSpPr>
          <p:cNvPr id="9" name="灯片编号占位符 8"/>
          <p:cNvSpPr>
            <a:spLocks noGrp="1"/>
          </p:cNvSpPr>
          <p:nvPr>
            <p:ph type="sldNum" sz="quarter" idx="10"/>
          </p:nvPr>
        </p:nvSpPr>
        <p:spPr>
          <a:xfrm>
            <a:off x="4714876" y="6407836"/>
            <a:ext cx="3962400" cy="342900"/>
          </a:xfrm>
        </p:spPr>
        <p:txBody>
          <a:bodyPr/>
          <a:lstStyle/>
          <a:p>
            <a:pPr algn="r"/>
            <a:fld id="{F609543F-BDCB-4654-B7D7-E8D142F13C05}" type="slidenum">
              <a:rPr lang="en-US" smtClean="0"/>
              <a:pPr algn="r"/>
              <a:t>11</a:t>
            </a:fld>
            <a:r>
              <a:rPr lang="en-US" dirty="0" smtClean="0"/>
              <a:t> / 19</a:t>
            </a:r>
            <a:endParaRPr lang="en-US" dirty="0"/>
          </a:p>
        </p:txBody>
      </p:sp>
    </p:spTree>
    <p:extLst>
      <p:ext uri="{BB962C8B-B14F-4D97-AF65-F5344CB8AC3E}">
        <p14:creationId xmlns:p14="http://schemas.microsoft.com/office/powerpoint/2010/main" val="1879072581"/>
      </p:ext>
    </p:extLst>
  </p:cSld>
  <p:clrMapOvr>
    <a:masterClrMapping/>
  </p:clrMapOvr>
  <mc:AlternateContent xmlns:mc="http://schemas.openxmlformats.org/markup-compatibility/2006" xmlns:p14="http://schemas.microsoft.com/office/powerpoint/2010/main">
    <mc:Choice Requires="p14">
      <p:transition spd="slow" p14:dur="2000" advTm="19441"/>
    </mc:Choice>
    <mc:Fallback xmlns="">
      <p:transition spd="slow" advTm="19441"/>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85800" y="990600"/>
            <a:ext cx="8229600" cy="609600"/>
          </a:xfrm>
          <a:prstGeom prst="rect">
            <a:avLst/>
          </a:prstGeom>
        </p:spPr>
        <p:txBody>
          <a:bodyPr/>
          <a:lstStyle>
            <a:lvl1pPr algn="l" rtl="0" eaLnBrk="0" fontAlgn="base" hangingPunct="0">
              <a:spcBef>
                <a:spcPct val="0"/>
              </a:spcBef>
              <a:spcAft>
                <a:spcPct val="0"/>
              </a:spcAft>
              <a:defRPr sz="3600" b="0" i="0">
                <a:solidFill>
                  <a:srgbClr val="606060"/>
                </a:solidFill>
                <a:latin typeface="Georgia"/>
                <a:ea typeface="ＭＳ Ｐゴシック" pitchFamily="122" charset="-128"/>
                <a:cs typeface="Georgia"/>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a:lstStyle>
          <a:p>
            <a:r>
              <a:rPr lang="en-US" dirty="0" smtClean="0">
                <a:solidFill>
                  <a:schemeClr val="tx1"/>
                </a:solidFill>
              </a:rPr>
              <a:t>Porting </a:t>
            </a:r>
            <a:r>
              <a:rPr lang="en-US" dirty="0" err="1" smtClean="0">
                <a:solidFill>
                  <a:schemeClr val="tx1"/>
                </a:solidFill>
              </a:rPr>
              <a:t>jPapaBench</a:t>
            </a:r>
            <a:r>
              <a:rPr lang="en-US" dirty="0" smtClean="0">
                <a:solidFill>
                  <a:schemeClr val="tx1"/>
                </a:solidFill>
              </a:rPr>
              <a:t> into </a:t>
            </a:r>
            <a:r>
              <a:rPr lang="en-US" dirty="0" err="1" smtClean="0">
                <a:solidFill>
                  <a:schemeClr val="tx1"/>
                </a:solidFill>
              </a:rPr>
              <a:t>RTDroid</a:t>
            </a:r>
            <a:endParaRPr lang="en-US" dirty="0">
              <a:solidFill>
                <a:schemeClr val="tx1"/>
              </a:solidFill>
            </a:endParaRPr>
          </a:p>
        </p:txBody>
      </p:sp>
      <p:sp>
        <p:nvSpPr>
          <p:cNvPr id="9" name="圆角矩形 8"/>
          <p:cNvSpPr/>
          <p:nvPr/>
        </p:nvSpPr>
        <p:spPr bwMode="auto">
          <a:xfrm>
            <a:off x="571472" y="1928802"/>
            <a:ext cx="2500330" cy="4143404"/>
          </a:xfrm>
          <a:prstGeom prst="roundRect">
            <a:avLst>
              <a:gd name="adj" fmla="val 7524"/>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Times" pitchFamily="122" charset="0"/>
              </a:rPr>
              <a:t>Fly-By-Wired (FBW)</a:t>
            </a:r>
            <a:endParaRPr kumimoji="0" lang="zh-CN" altLang="en-US" sz="1600" b="1" i="0" u="none" strike="noStrike" cap="none" normalizeH="0" baseline="0" dirty="0" smtClean="0">
              <a:ln>
                <a:noFill/>
              </a:ln>
              <a:solidFill>
                <a:schemeClr val="tx1"/>
              </a:solidFill>
              <a:effectLst/>
              <a:latin typeface="Times" pitchFamily="122" charset="0"/>
            </a:endParaRPr>
          </a:p>
        </p:txBody>
      </p:sp>
      <p:sp>
        <p:nvSpPr>
          <p:cNvPr id="10" name="圆角矩形 9"/>
          <p:cNvSpPr/>
          <p:nvPr/>
        </p:nvSpPr>
        <p:spPr bwMode="auto">
          <a:xfrm>
            <a:off x="3286116" y="1928802"/>
            <a:ext cx="2500330" cy="3143272"/>
          </a:xfrm>
          <a:prstGeom prst="roundRect">
            <a:avLst>
              <a:gd name="adj" fmla="val 7524"/>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Times" pitchFamily="122" charset="0"/>
              </a:rPr>
              <a:t>Simulation</a:t>
            </a:r>
            <a:endParaRPr kumimoji="0" lang="zh-CN" altLang="en-US" sz="1600" b="1" i="0" u="none" strike="noStrike" cap="none" normalizeH="0" baseline="0" dirty="0" smtClean="0">
              <a:ln>
                <a:noFill/>
              </a:ln>
              <a:solidFill>
                <a:schemeClr val="tx1"/>
              </a:solidFill>
              <a:effectLst/>
              <a:latin typeface="Times" pitchFamily="122" charset="0"/>
            </a:endParaRPr>
          </a:p>
        </p:txBody>
      </p:sp>
      <p:sp>
        <p:nvSpPr>
          <p:cNvPr id="11" name="圆角矩形 10"/>
          <p:cNvSpPr/>
          <p:nvPr/>
        </p:nvSpPr>
        <p:spPr bwMode="auto">
          <a:xfrm>
            <a:off x="6000760" y="1928802"/>
            <a:ext cx="2500330" cy="4143404"/>
          </a:xfrm>
          <a:prstGeom prst="roundRect">
            <a:avLst>
              <a:gd name="adj" fmla="val 7524"/>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Times" pitchFamily="122" charset="0"/>
              </a:rPr>
              <a:t>Autopilot</a:t>
            </a:r>
            <a:endParaRPr kumimoji="0" lang="zh-CN" altLang="en-US" sz="1600" b="1" i="0" u="none" strike="noStrike" cap="none" normalizeH="0" baseline="0" dirty="0" smtClean="0">
              <a:ln>
                <a:noFill/>
              </a:ln>
              <a:solidFill>
                <a:schemeClr val="tx1"/>
              </a:solidFill>
              <a:effectLst/>
              <a:latin typeface="Times" pitchFamily="122" charset="0"/>
            </a:endParaRPr>
          </a:p>
        </p:txBody>
      </p:sp>
      <p:sp>
        <p:nvSpPr>
          <p:cNvPr id="12" name="圆角矩形 11"/>
          <p:cNvSpPr/>
          <p:nvPr/>
        </p:nvSpPr>
        <p:spPr bwMode="auto">
          <a:xfrm>
            <a:off x="3286116" y="5143512"/>
            <a:ext cx="2500330" cy="928694"/>
          </a:xfrm>
          <a:prstGeom prst="roundRect">
            <a:avLst>
              <a:gd name="adj" fmla="val 7524"/>
            </a:avLst>
          </a:prstGeom>
          <a:ln>
            <a:solidFill>
              <a:srgbClr val="C0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dirty="0" err="1" smtClean="0">
                <a:ln>
                  <a:noFill/>
                </a:ln>
                <a:solidFill>
                  <a:schemeClr val="tx1"/>
                </a:solidFill>
                <a:effectLst/>
                <a:latin typeface="Times" pitchFamily="122" charset="0"/>
              </a:rPr>
              <a:t>SensorManager</a:t>
            </a:r>
            <a:endParaRPr kumimoji="0" lang="zh-CN" altLang="en-US" sz="1600" b="1" i="0" u="none" strike="noStrike" cap="none" normalizeH="0" baseline="0" dirty="0" smtClean="0">
              <a:ln>
                <a:noFill/>
              </a:ln>
              <a:solidFill>
                <a:schemeClr val="tx1"/>
              </a:solidFill>
              <a:effectLst/>
              <a:latin typeface="Times" pitchFamily="122" charset="0"/>
            </a:endParaRPr>
          </a:p>
        </p:txBody>
      </p:sp>
      <p:sp>
        <p:nvSpPr>
          <p:cNvPr id="14" name="矩形 13"/>
          <p:cNvSpPr/>
          <p:nvPr/>
        </p:nvSpPr>
        <p:spPr bwMode="auto">
          <a:xfrm>
            <a:off x="785786" y="2500306"/>
            <a:ext cx="2143140" cy="571504"/>
          </a:xfrm>
          <a:prstGeom prst="rect">
            <a:avLst/>
          </a:prstGeom>
          <a:no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r>
              <a:rPr lang="en-US" altLang="zh-CN" sz="1600" b="1" dirty="0" err="1" smtClean="0"/>
              <a:t>TestPPMTask</a:t>
            </a:r>
            <a:endParaRPr lang="en-US" altLang="zh-CN" sz="1600" b="1" dirty="0" smtClean="0"/>
          </a:p>
          <a:p>
            <a:pPr algn="ctr"/>
            <a:r>
              <a:rPr lang="en-US" altLang="zh-CN" sz="1600" b="1" dirty="0" smtClean="0"/>
              <a:t>Handler</a:t>
            </a:r>
            <a:endParaRPr kumimoji="0" lang="zh-CN" altLang="en-US" sz="1600" b="1" i="0" u="none" strike="noStrike" cap="none" normalizeH="0" baseline="0" dirty="0" smtClean="0">
              <a:ln>
                <a:noFill/>
              </a:ln>
              <a:solidFill>
                <a:schemeClr val="tx1"/>
              </a:solidFill>
              <a:effectLst/>
              <a:latin typeface="Times" pitchFamily="122" charset="0"/>
            </a:endParaRPr>
          </a:p>
        </p:txBody>
      </p:sp>
      <p:sp>
        <p:nvSpPr>
          <p:cNvPr id="15" name="矩形 14"/>
          <p:cNvSpPr/>
          <p:nvPr/>
        </p:nvSpPr>
        <p:spPr bwMode="auto">
          <a:xfrm>
            <a:off x="785786" y="3357562"/>
            <a:ext cx="2143140" cy="571504"/>
          </a:xfrm>
          <a:prstGeom prst="rect">
            <a:avLst/>
          </a:prstGeom>
          <a:no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r>
              <a:rPr lang="en-US" altLang="zh-CN" sz="1600" b="1" dirty="0" err="1" smtClean="0"/>
              <a:t>SendDataTo</a:t>
            </a:r>
            <a:endParaRPr lang="en-US" altLang="zh-CN" sz="1600" b="1" dirty="0" smtClean="0"/>
          </a:p>
          <a:p>
            <a:pPr algn="ctr"/>
            <a:r>
              <a:rPr lang="en-US" altLang="zh-CN" sz="1600" b="1" dirty="0" err="1" smtClean="0"/>
              <a:t>Autopolit</a:t>
            </a:r>
            <a:endParaRPr kumimoji="0" lang="zh-CN" altLang="en-US" sz="1600" b="1" i="0" u="none" strike="noStrike" cap="none" normalizeH="0" baseline="0" dirty="0" smtClean="0">
              <a:ln>
                <a:noFill/>
              </a:ln>
              <a:solidFill>
                <a:schemeClr val="tx1"/>
              </a:solidFill>
              <a:effectLst/>
              <a:latin typeface="Times" pitchFamily="122" charset="0"/>
            </a:endParaRPr>
          </a:p>
        </p:txBody>
      </p:sp>
      <p:sp>
        <p:nvSpPr>
          <p:cNvPr id="16" name="矩形 15"/>
          <p:cNvSpPr/>
          <p:nvPr/>
        </p:nvSpPr>
        <p:spPr bwMode="auto">
          <a:xfrm>
            <a:off x="785786" y="4286256"/>
            <a:ext cx="2143140" cy="571504"/>
          </a:xfrm>
          <a:prstGeom prst="rect">
            <a:avLst/>
          </a:prstGeom>
          <a:no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r>
              <a:rPr lang="en-US" altLang="zh-CN" sz="1600" b="1" dirty="0" err="1" smtClean="0"/>
              <a:t>CheckFailsafe</a:t>
            </a:r>
            <a:endParaRPr lang="en-US" altLang="zh-CN" sz="1600" b="1" dirty="0" smtClean="0"/>
          </a:p>
          <a:p>
            <a:pPr algn="ctr"/>
            <a:r>
              <a:rPr lang="en-US" altLang="zh-CN" sz="1600" b="1" dirty="0" err="1" smtClean="0"/>
              <a:t>TaskHandler</a:t>
            </a:r>
            <a:endParaRPr kumimoji="0" lang="zh-CN" altLang="en-US" sz="1600" b="1" i="0" u="none" strike="noStrike" cap="none" normalizeH="0" baseline="0" dirty="0" smtClean="0">
              <a:ln>
                <a:noFill/>
              </a:ln>
              <a:solidFill>
                <a:schemeClr val="tx1"/>
              </a:solidFill>
              <a:effectLst/>
              <a:latin typeface="Times" pitchFamily="122" charset="0"/>
            </a:endParaRPr>
          </a:p>
        </p:txBody>
      </p:sp>
      <p:sp>
        <p:nvSpPr>
          <p:cNvPr id="17" name="矩形 16"/>
          <p:cNvSpPr/>
          <p:nvPr/>
        </p:nvSpPr>
        <p:spPr bwMode="auto">
          <a:xfrm>
            <a:off x="785786" y="5214950"/>
            <a:ext cx="2143140" cy="571504"/>
          </a:xfrm>
          <a:prstGeom prst="rect">
            <a:avLst/>
          </a:prstGeom>
          <a:no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r>
              <a:rPr lang="en-US" altLang="zh-CN" sz="1600" b="1" dirty="0" smtClean="0"/>
              <a:t>CheckMega128</a:t>
            </a:r>
          </a:p>
          <a:p>
            <a:pPr algn="ctr"/>
            <a:r>
              <a:rPr lang="en-US" altLang="zh-CN" sz="1600" b="1" dirty="0" err="1" smtClean="0"/>
              <a:t>ValuesTaskHandler</a:t>
            </a:r>
            <a:endParaRPr kumimoji="0" lang="zh-CN" altLang="en-US" sz="1600" b="1" i="0" u="none" strike="noStrike" cap="none" normalizeH="0" baseline="0" dirty="0" smtClean="0">
              <a:ln>
                <a:noFill/>
              </a:ln>
              <a:solidFill>
                <a:schemeClr val="tx1"/>
              </a:solidFill>
              <a:effectLst/>
              <a:latin typeface="Times" pitchFamily="122" charset="0"/>
            </a:endParaRPr>
          </a:p>
        </p:txBody>
      </p:sp>
      <p:sp>
        <p:nvSpPr>
          <p:cNvPr id="18" name="矩形 17"/>
          <p:cNvSpPr/>
          <p:nvPr/>
        </p:nvSpPr>
        <p:spPr bwMode="auto">
          <a:xfrm>
            <a:off x="3500430" y="2500306"/>
            <a:ext cx="2143140" cy="571504"/>
          </a:xfrm>
          <a:prstGeom prst="rect">
            <a:avLst/>
          </a:prstGeom>
          <a:no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r>
              <a:rPr lang="en-US" altLang="zh-CN" sz="1600" b="1" dirty="0" err="1" smtClean="0"/>
              <a:t>SimulatorFlight</a:t>
            </a:r>
            <a:endParaRPr lang="en-US" altLang="zh-CN" sz="1600" b="1" dirty="0" smtClean="0"/>
          </a:p>
          <a:p>
            <a:pPr algn="ctr"/>
            <a:r>
              <a:rPr lang="en-US" altLang="zh-CN" sz="1600" b="1" dirty="0" err="1" smtClean="0"/>
              <a:t>ModelTaskHandler</a:t>
            </a:r>
            <a:endParaRPr kumimoji="0" lang="zh-CN" altLang="en-US" sz="1600" b="1" i="0" u="none" strike="noStrike" cap="none" normalizeH="0" baseline="0" dirty="0" smtClean="0">
              <a:ln>
                <a:noFill/>
              </a:ln>
              <a:solidFill>
                <a:schemeClr val="tx1"/>
              </a:solidFill>
              <a:effectLst/>
              <a:latin typeface="Times" pitchFamily="122" charset="0"/>
            </a:endParaRPr>
          </a:p>
        </p:txBody>
      </p:sp>
      <p:sp>
        <p:nvSpPr>
          <p:cNvPr id="20" name="矩形 19"/>
          <p:cNvSpPr/>
          <p:nvPr/>
        </p:nvSpPr>
        <p:spPr bwMode="auto">
          <a:xfrm>
            <a:off x="3500430" y="3357562"/>
            <a:ext cx="2143140" cy="571504"/>
          </a:xfrm>
          <a:prstGeom prst="rect">
            <a:avLst/>
          </a:prstGeom>
          <a:no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r>
              <a:rPr lang="en-US" altLang="zh-CN" sz="1600" b="1" dirty="0" err="1" smtClean="0"/>
              <a:t>SimulatorIR</a:t>
            </a:r>
            <a:endParaRPr lang="en-US" altLang="zh-CN" sz="1600" b="1" dirty="0" smtClean="0"/>
          </a:p>
          <a:p>
            <a:pPr algn="ctr"/>
            <a:r>
              <a:rPr lang="en-US" altLang="zh-CN" sz="1600" b="1" dirty="0" err="1" smtClean="0"/>
              <a:t>TaskHandler</a:t>
            </a:r>
            <a:endParaRPr kumimoji="0" lang="zh-CN" altLang="en-US" sz="1600" b="1" i="0" u="none" strike="noStrike" cap="none" normalizeH="0" baseline="0" dirty="0" smtClean="0">
              <a:ln>
                <a:noFill/>
              </a:ln>
              <a:solidFill>
                <a:schemeClr val="tx1"/>
              </a:solidFill>
              <a:effectLst/>
              <a:latin typeface="Times" pitchFamily="122" charset="0"/>
            </a:endParaRPr>
          </a:p>
        </p:txBody>
      </p:sp>
      <p:sp>
        <p:nvSpPr>
          <p:cNvPr id="21" name="矩形 20"/>
          <p:cNvSpPr/>
          <p:nvPr/>
        </p:nvSpPr>
        <p:spPr bwMode="auto">
          <a:xfrm>
            <a:off x="3500430" y="4214818"/>
            <a:ext cx="2143140" cy="571504"/>
          </a:xfrm>
          <a:prstGeom prst="rect">
            <a:avLst/>
          </a:prstGeom>
          <a:no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r>
              <a:rPr lang="en-US" altLang="zh-CN" sz="1600" b="1" dirty="0" err="1" smtClean="0"/>
              <a:t>SimulatorGPS</a:t>
            </a:r>
            <a:endParaRPr lang="en-US" altLang="zh-CN" sz="1600" b="1" dirty="0" smtClean="0"/>
          </a:p>
          <a:p>
            <a:pPr algn="ctr"/>
            <a:r>
              <a:rPr lang="en-US" altLang="zh-CN" sz="1600" b="1" dirty="0" err="1" smtClean="0"/>
              <a:t>TaskHandler</a:t>
            </a:r>
            <a:endParaRPr kumimoji="0" lang="zh-CN" altLang="en-US" sz="1600" b="1" i="0" u="none" strike="noStrike" cap="none" normalizeH="0" baseline="0" dirty="0" smtClean="0">
              <a:ln>
                <a:noFill/>
              </a:ln>
              <a:solidFill>
                <a:schemeClr val="tx1"/>
              </a:solidFill>
              <a:effectLst/>
              <a:latin typeface="Times" pitchFamily="122" charset="0"/>
            </a:endParaRPr>
          </a:p>
        </p:txBody>
      </p:sp>
      <p:sp>
        <p:nvSpPr>
          <p:cNvPr id="22" name="矩形 21"/>
          <p:cNvSpPr/>
          <p:nvPr/>
        </p:nvSpPr>
        <p:spPr bwMode="auto">
          <a:xfrm>
            <a:off x="6143636" y="2500306"/>
            <a:ext cx="2143140" cy="571504"/>
          </a:xfrm>
          <a:prstGeom prst="rect">
            <a:avLst/>
          </a:prstGeom>
          <a:no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r>
              <a:rPr lang="en-US" altLang="zh-CN" sz="1600" b="1" dirty="0" smtClean="0"/>
              <a:t>Navigation</a:t>
            </a:r>
          </a:p>
          <a:p>
            <a:pPr algn="ctr"/>
            <a:r>
              <a:rPr lang="en-US" altLang="zh-CN" sz="1600" b="1" dirty="0" err="1" smtClean="0"/>
              <a:t>TaskHandler</a:t>
            </a:r>
            <a:endParaRPr kumimoji="0" lang="zh-CN" altLang="en-US" sz="1600" b="1" i="0" u="none" strike="noStrike" cap="none" normalizeH="0" baseline="0" dirty="0" smtClean="0">
              <a:ln>
                <a:noFill/>
              </a:ln>
              <a:solidFill>
                <a:schemeClr val="tx1"/>
              </a:solidFill>
              <a:effectLst/>
              <a:latin typeface="Times" pitchFamily="122" charset="0"/>
            </a:endParaRPr>
          </a:p>
        </p:txBody>
      </p:sp>
      <p:sp>
        <p:nvSpPr>
          <p:cNvPr id="23" name="矩形 22"/>
          <p:cNvSpPr/>
          <p:nvPr/>
        </p:nvSpPr>
        <p:spPr bwMode="auto">
          <a:xfrm>
            <a:off x="6143636" y="5214950"/>
            <a:ext cx="2143140" cy="571504"/>
          </a:xfrm>
          <a:prstGeom prst="rect">
            <a:avLst/>
          </a:prstGeom>
          <a:no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r>
              <a:rPr lang="en-US" altLang="zh-CN" sz="1600" b="1" dirty="0" err="1" smtClean="0"/>
              <a:t>Stablization</a:t>
            </a:r>
            <a:endParaRPr lang="en-US" altLang="zh-CN" sz="1600" b="1" dirty="0" smtClean="0"/>
          </a:p>
          <a:p>
            <a:pPr algn="ctr"/>
            <a:r>
              <a:rPr lang="en-US" altLang="zh-CN" sz="1600" b="1" dirty="0" err="1" smtClean="0"/>
              <a:t>TaskHandler</a:t>
            </a:r>
            <a:endParaRPr kumimoji="0" lang="zh-CN" altLang="en-US" sz="1600" b="1" i="0" u="none" strike="noStrike" cap="none" normalizeH="0" baseline="0" dirty="0" smtClean="0">
              <a:ln>
                <a:noFill/>
              </a:ln>
              <a:solidFill>
                <a:schemeClr val="tx1"/>
              </a:solidFill>
              <a:effectLst/>
              <a:latin typeface="Times" pitchFamily="122" charset="0"/>
            </a:endParaRPr>
          </a:p>
        </p:txBody>
      </p:sp>
      <p:sp>
        <p:nvSpPr>
          <p:cNvPr id="24" name="矩形 23"/>
          <p:cNvSpPr/>
          <p:nvPr/>
        </p:nvSpPr>
        <p:spPr bwMode="auto">
          <a:xfrm>
            <a:off x="6143636" y="3357562"/>
            <a:ext cx="2143140" cy="571504"/>
          </a:xfrm>
          <a:prstGeom prst="rect">
            <a:avLst/>
          </a:prstGeom>
          <a:no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r>
              <a:rPr lang="en-US" altLang="zh-CN" sz="1600" b="1" dirty="0" err="1" smtClean="0"/>
              <a:t>AltitudeControl</a:t>
            </a:r>
            <a:endParaRPr lang="en-US" altLang="zh-CN" sz="1600" b="1" dirty="0" smtClean="0"/>
          </a:p>
          <a:p>
            <a:pPr algn="ctr"/>
            <a:r>
              <a:rPr lang="en-US" altLang="zh-CN" sz="1600" b="1" dirty="0" err="1" smtClean="0"/>
              <a:t>TaskHandler</a:t>
            </a:r>
            <a:endParaRPr kumimoji="0" lang="zh-CN" altLang="en-US" sz="1600" b="1" i="0" u="none" strike="noStrike" cap="none" normalizeH="0" baseline="0" dirty="0" smtClean="0">
              <a:ln>
                <a:noFill/>
              </a:ln>
              <a:solidFill>
                <a:schemeClr val="tx1"/>
              </a:solidFill>
              <a:effectLst/>
              <a:latin typeface="Times" pitchFamily="122" charset="0"/>
            </a:endParaRPr>
          </a:p>
        </p:txBody>
      </p:sp>
      <p:sp>
        <p:nvSpPr>
          <p:cNvPr id="26" name="矩形 25"/>
          <p:cNvSpPr/>
          <p:nvPr/>
        </p:nvSpPr>
        <p:spPr bwMode="auto">
          <a:xfrm>
            <a:off x="6143636" y="4214818"/>
            <a:ext cx="2143140" cy="571504"/>
          </a:xfrm>
          <a:prstGeom prst="rect">
            <a:avLst/>
          </a:prstGeom>
          <a:no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r>
              <a:rPr kumimoji="0" lang="en-US" altLang="zh-CN" sz="1600" b="1" i="0" u="none" strike="noStrike" cap="none" normalizeH="0" baseline="0" dirty="0" smtClean="0">
                <a:ln>
                  <a:noFill/>
                </a:ln>
                <a:solidFill>
                  <a:schemeClr val="tx1"/>
                </a:solidFill>
                <a:effectLst/>
                <a:latin typeface="Times" pitchFamily="122" charset="0"/>
              </a:rPr>
              <a:t>…</a:t>
            </a:r>
            <a:endParaRPr kumimoji="0" lang="zh-CN" altLang="en-US" sz="1600" b="1" i="0" u="none" strike="noStrike" cap="none" normalizeH="0" baseline="0" dirty="0" smtClean="0">
              <a:ln>
                <a:noFill/>
              </a:ln>
              <a:solidFill>
                <a:schemeClr val="tx1"/>
              </a:solidFill>
              <a:effectLst/>
              <a:latin typeface="Times" pitchFamily="122" charset="0"/>
            </a:endParaRPr>
          </a:p>
        </p:txBody>
      </p:sp>
      <p:cxnSp>
        <p:nvCxnSpPr>
          <p:cNvPr id="28" name="直接箭头连接符 27"/>
          <p:cNvCxnSpPr/>
          <p:nvPr/>
        </p:nvCxnSpPr>
        <p:spPr bwMode="auto">
          <a:xfrm rot="5400000">
            <a:off x="2678893" y="4107661"/>
            <a:ext cx="2071702" cy="1588"/>
          </a:xfrm>
          <a:prstGeom prst="straightConnector1">
            <a:avLst/>
          </a:prstGeom>
          <a:solidFill>
            <a:schemeClr val="accent1"/>
          </a:solidFill>
          <a:ln w="19050" cap="flat" cmpd="sng" algn="ctr">
            <a:solidFill>
              <a:srgbClr val="C00000"/>
            </a:solidFill>
            <a:prstDash val="sysDot"/>
            <a:round/>
            <a:headEnd type="none" w="med" len="med"/>
            <a:tailEnd type="arrow"/>
          </a:ln>
          <a:effectLst/>
        </p:spPr>
      </p:cxnSp>
      <p:cxnSp>
        <p:nvCxnSpPr>
          <p:cNvPr id="32" name="直接箭头连接符 31"/>
          <p:cNvCxnSpPr/>
          <p:nvPr/>
        </p:nvCxnSpPr>
        <p:spPr bwMode="auto">
          <a:xfrm rot="5400000" flipH="1" flipV="1">
            <a:off x="4750595" y="4536289"/>
            <a:ext cx="1214446" cy="1588"/>
          </a:xfrm>
          <a:prstGeom prst="straightConnector1">
            <a:avLst/>
          </a:prstGeom>
          <a:solidFill>
            <a:schemeClr val="accent1"/>
          </a:solidFill>
          <a:ln w="19050" cap="flat" cmpd="sng" algn="ctr">
            <a:solidFill>
              <a:srgbClr val="C00000"/>
            </a:solidFill>
            <a:prstDash val="sysDot"/>
            <a:round/>
            <a:headEnd type="triangle" w="med" len="med"/>
            <a:tailEnd type="none"/>
          </a:ln>
          <a:effectLst/>
        </p:spPr>
      </p:cxnSp>
      <p:sp>
        <p:nvSpPr>
          <p:cNvPr id="33" name="TextBox 32"/>
          <p:cNvSpPr txBox="1"/>
          <p:nvPr/>
        </p:nvSpPr>
        <p:spPr>
          <a:xfrm>
            <a:off x="3643306" y="5072074"/>
            <a:ext cx="1194558" cy="276999"/>
          </a:xfrm>
          <a:prstGeom prst="rect">
            <a:avLst/>
          </a:prstGeom>
          <a:noFill/>
        </p:spPr>
        <p:txBody>
          <a:bodyPr wrap="none" rtlCol="0">
            <a:spAutoFit/>
          </a:bodyPr>
          <a:lstStyle/>
          <a:p>
            <a:r>
              <a:rPr lang="en-US" altLang="zh-CN" sz="1200" b="1" dirty="0" smtClean="0">
                <a:solidFill>
                  <a:srgbClr val="C00000"/>
                </a:solidFill>
              </a:rPr>
              <a:t>Data injection</a:t>
            </a:r>
            <a:endParaRPr lang="zh-CN" altLang="en-US" sz="1200" b="1" dirty="0">
              <a:solidFill>
                <a:srgbClr val="C00000"/>
              </a:solidFill>
            </a:endParaRPr>
          </a:p>
        </p:txBody>
      </p:sp>
      <p:sp>
        <p:nvSpPr>
          <p:cNvPr id="35" name="TextBox 34"/>
          <p:cNvSpPr txBox="1"/>
          <p:nvPr/>
        </p:nvSpPr>
        <p:spPr>
          <a:xfrm>
            <a:off x="5072066" y="5072074"/>
            <a:ext cx="1484702" cy="276999"/>
          </a:xfrm>
          <a:prstGeom prst="rect">
            <a:avLst/>
          </a:prstGeom>
          <a:noFill/>
        </p:spPr>
        <p:txBody>
          <a:bodyPr wrap="none" rtlCol="0">
            <a:spAutoFit/>
          </a:bodyPr>
          <a:lstStyle/>
          <a:p>
            <a:r>
              <a:rPr lang="en-US" altLang="zh-CN" sz="1200" b="1" dirty="0" smtClean="0">
                <a:solidFill>
                  <a:srgbClr val="C00000"/>
                </a:solidFill>
              </a:rPr>
              <a:t>Data subscription</a:t>
            </a:r>
            <a:endParaRPr lang="zh-CN" altLang="en-US" sz="1200" b="1" dirty="0">
              <a:solidFill>
                <a:srgbClr val="C00000"/>
              </a:solidFill>
            </a:endParaRPr>
          </a:p>
        </p:txBody>
      </p:sp>
      <p:sp>
        <p:nvSpPr>
          <p:cNvPr id="29" name="页脚占位符 28"/>
          <p:cNvSpPr>
            <a:spLocks noGrp="1"/>
          </p:cNvSpPr>
          <p:nvPr>
            <p:ph type="ftr" sz="quarter" idx="3"/>
          </p:nvPr>
        </p:nvSpPr>
        <p:spPr>
          <a:xfrm>
            <a:off x="685800" y="6400800"/>
            <a:ext cx="3886200" cy="365125"/>
          </a:xfrm>
        </p:spPr>
        <p:txBody>
          <a:bodyPr/>
          <a:lstStyle/>
          <a:p>
            <a:r>
              <a:rPr lang="en-US" smtClean="0"/>
              <a:t>http://rtdroid.cse.buffalo.edu</a:t>
            </a:r>
            <a:endParaRPr lang="en-US" dirty="0"/>
          </a:p>
        </p:txBody>
      </p:sp>
      <p:sp>
        <p:nvSpPr>
          <p:cNvPr id="31" name="灯片编号占位符 8"/>
          <p:cNvSpPr>
            <a:spLocks noGrp="1"/>
          </p:cNvSpPr>
          <p:nvPr>
            <p:ph type="sldNum" sz="quarter" idx="10"/>
          </p:nvPr>
        </p:nvSpPr>
        <p:spPr>
          <a:xfrm>
            <a:off x="4714876" y="6407836"/>
            <a:ext cx="3962400" cy="342900"/>
          </a:xfrm>
        </p:spPr>
        <p:txBody>
          <a:bodyPr/>
          <a:lstStyle/>
          <a:p>
            <a:pPr algn="r"/>
            <a:fld id="{F609543F-BDCB-4654-B7D7-E8D142F13C05}" type="slidenum">
              <a:rPr lang="en-US" smtClean="0"/>
              <a:pPr algn="r"/>
              <a:t>12</a:t>
            </a:fld>
            <a:r>
              <a:rPr lang="en-US" dirty="0" smtClean="0"/>
              <a:t> / 19</a:t>
            </a:r>
            <a:endParaRPr lang="en-US" dirty="0"/>
          </a:p>
        </p:txBody>
      </p:sp>
    </p:spTree>
    <p:extLst>
      <p:ext uri="{BB962C8B-B14F-4D97-AF65-F5344CB8AC3E}">
        <p14:creationId xmlns:p14="http://schemas.microsoft.com/office/powerpoint/2010/main" val="2959768424"/>
      </p:ext>
    </p:extLst>
  </p:cSld>
  <p:clrMapOvr>
    <a:masterClrMapping/>
  </p:clrMapOvr>
  <mc:AlternateContent xmlns:mc="http://schemas.openxmlformats.org/markup-compatibility/2006" xmlns:p14="http://schemas.microsoft.com/office/powerpoint/2010/main">
    <mc:Choice Requires="p14">
      <p:transition spd="slow" p14:dur="2000" advTm="19441"/>
    </mc:Choice>
    <mc:Fallback xmlns="">
      <p:transition spd="slow" advTm="1944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2000"/>
                                        <p:tgtEl>
                                          <p:spTgt spid="2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up)">
                                      <p:cBhvr>
                                        <p:cTn id="10" dur="20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up)">
                                      <p:cBhvr>
                                        <p:cTn id="15" dur="2000"/>
                                        <p:tgtEl>
                                          <p:spTgt spid="32"/>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up)">
                                      <p:cBhvr>
                                        <p:cTn id="1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2000" y="1752600"/>
            <a:ext cx="7772400" cy="2971800"/>
          </a:xfrm>
        </p:spPr>
        <p:txBody>
          <a:bodyPr/>
          <a:lstStyle/>
          <a:p>
            <a:pPr>
              <a:buFont typeface="Arial"/>
              <a:buChar char="•"/>
            </a:pPr>
            <a:endParaRPr lang="en-US" sz="2000" b="1" dirty="0" smtClean="0">
              <a:solidFill>
                <a:schemeClr val="tx1"/>
              </a:solidFill>
            </a:endParaRPr>
          </a:p>
          <a:p>
            <a:pPr>
              <a:buFont typeface="Arial"/>
              <a:buChar char="•"/>
            </a:pPr>
            <a:endParaRPr lang="en-US" sz="2000" b="1" dirty="0">
              <a:solidFill>
                <a:schemeClr val="tx1"/>
              </a:solidFill>
            </a:endParaRPr>
          </a:p>
          <a:p>
            <a:pPr marL="0" indent="0"/>
            <a:endParaRPr lang="en-US" sz="2000" b="1" dirty="0" smtClean="0">
              <a:solidFill>
                <a:schemeClr val="tx1"/>
              </a:solidFill>
            </a:endParaRPr>
          </a:p>
          <a:p>
            <a:pPr>
              <a:buFont typeface="Arial"/>
              <a:buChar char="•"/>
            </a:pPr>
            <a:endParaRPr lang="en-US" sz="2000" b="1" dirty="0" smtClean="0">
              <a:solidFill>
                <a:schemeClr val="tx1"/>
              </a:solidFill>
            </a:endParaRPr>
          </a:p>
          <a:p>
            <a:pPr>
              <a:buFont typeface="Arial"/>
              <a:buChar char="•"/>
            </a:pPr>
            <a:endParaRPr lang="en-US" sz="2000" b="1" dirty="0" smtClean="0">
              <a:solidFill>
                <a:schemeClr val="tx1"/>
              </a:solidFill>
            </a:endParaRPr>
          </a:p>
          <a:p>
            <a:pPr>
              <a:buFont typeface="Arial"/>
              <a:buChar char="•"/>
            </a:pPr>
            <a:endParaRPr lang="en-US" sz="2000" b="1" dirty="0" smtClean="0">
              <a:solidFill>
                <a:schemeClr val="tx1"/>
              </a:solidFill>
            </a:endParaRPr>
          </a:p>
          <a:p>
            <a:pPr>
              <a:buFont typeface="Arial"/>
              <a:buChar char="•"/>
            </a:pPr>
            <a:endParaRPr lang="en-US" sz="2000" b="1" dirty="0" smtClean="0">
              <a:solidFill>
                <a:schemeClr val="tx1"/>
              </a:solidFill>
            </a:endParaRPr>
          </a:p>
          <a:p>
            <a:pPr marL="0" lvl="0" indent="0"/>
            <a:r>
              <a:rPr lang="en-US" sz="2000" b="1" dirty="0" smtClean="0">
                <a:solidFill>
                  <a:schemeClr val="tx1"/>
                </a:solidFill>
              </a:rPr>
              <a:t>Simulated workload</a:t>
            </a:r>
            <a:r>
              <a:rPr lang="en-US" sz="2000" dirty="0" smtClean="0"/>
              <a:t>: </a:t>
            </a:r>
          </a:p>
          <a:p>
            <a:pPr lvl="1">
              <a:buFont typeface="Arial"/>
              <a:buChar char="•"/>
            </a:pPr>
            <a:r>
              <a:rPr lang="en-US" sz="1600" b="1" dirty="0"/>
              <a:t>M</a:t>
            </a:r>
            <a:r>
              <a:rPr lang="en-US" sz="1600" b="1" dirty="0" smtClean="0"/>
              <a:t>emory </a:t>
            </a:r>
            <a:r>
              <a:rPr lang="en-US" sz="1600" b="1" dirty="0"/>
              <a:t>intensive </a:t>
            </a:r>
            <a:r>
              <a:rPr lang="en-US" sz="1600" b="1" dirty="0" smtClean="0"/>
              <a:t>load: allocating </a:t>
            </a:r>
            <a:r>
              <a:rPr lang="en-US" sz="1600" b="1" dirty="0"/>
              <a:t>a 2.5 </a:t>
            </a:r>
            <a:r>
              <a:rPr lang="en-US" sz="1600" b="1" dirty="0" smtClean="0"/>
              <a:t>MB </a:t>
            </a:r>
            <a:r>
              <a:rPr lang="en-US" sz="1600" b="1" dirty="0"/>
              <a:t>integer </a:t>
            </a:r>
            <a:r>
              <a:rPr lang="en-US" sz="1600" b="1" dirty="0" smtClean="0"/>
              <a:t>array every 20ms</a:t>
            </a:r>
          </a:p>
          <a:p>
            <a:pPr lvl="1">
              <a:buFont typeface="Arial"/>
              <a:buChar char="•"/>
            </a:pPr>
            <a:r>
              <a:rPr lang="en-US" sz="1600" b="1" dirty="0" smtClean="0"/>
              <a:t>Computation intensive load: </a:t>
            </a:r>
            <a:r>
              <a:rPr lang="en-US" sz="1600" b="1" dirty="0"/>
              <a:t>tight loop performing </a:t>
            </a:r>
            <a:r>
              <a:rPr lang="en-US" sz="1600" b="1" dirty="0" smtClean="0"/>
              <a:t>a floating </a:t>
            </a:r>
            <a:r>
              <a:rPr lang="en-US" sz="1600" b="1" dirty="0"/>
              <a:t>point </a:t>
            </a:r>
            <a:r>
              <a:rPr lang="en-US" sz="1600" b="1" dirty="0" smtClean="0"/>
              <a:t>multiplication every 20ms</a:t>
            </a:r>
          </a:p>
          <a:p>
            <a:pPr lvl="1">
              <a:buFont typeface="Arial"/>
              <a:buChar char="•"/>
            </a:pPr>
            <a:r>
              <a:rPr lang="en-US" sz="1600" b="1" dirty="0" smtClean="0"/>
              <a:t>Client intensive load: 1 higher priority a listener with number of lower priority listeners</a:t>
            </a:r>
            <a:endParaRPr lang="en-US" sz="1600" b="1" dirty="0"/>
          </a:p>
        </p:txBody>
      </p:sp>
      <p:sp>
        <p:nvSpPr>
          <p:cNvPr id="7" name="Title 1"/>
          <p:cNvSpPr txBox="1">
            <a:spLocks/>
          </p:cNvSpPr>
          <p:nvPr/>
        </p:nvSpPr>
        <p:spPr>
          <a:xfrm>
            <a:off x="685800" y="990600"/>
            <a:ext cx="8229600" cy="609600"/>
          </a:xfrm>
          <a:prstGeom prst="rect">
            <a:avLst/>
          </a:prstGeom>
        </p:spPr>
        <p:txBody>
          <a:bodyPr/>
          <a:lstStyle>
            <a:lvl1pPr algn="l" rtl="0" eaLnBrk="0" fontAlgn="base" hangingPunct="0">
              <a:spcBef>
                <a:spcPct val="0"/>
              </a:spcBef>
              <a:spcAft>
                <a:spcPct val="0"/>
              </a:spcAft>
              <a:defRPr sz="3600" b="0" i="0">
                <a:solidFill>
                  <a:srgbClr val="606060"/>
                </a:solidFill>
                <a:latin typeface="Georgia"/>
                <a:ea typeface="ＭＳ Ｐゴシック" pitchFamily="122" charset="-128"/>
                <a:cs typeface="Georgia"/>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a:lstStyle>
          <a:p>
            <a:r>
              <a:rPr lang="en-US" dirty="0" smtClean="0">
                <a:solidFill>
                  <a:schemeClr val="tx1"/>
                </a:solidFill>
              </a:rPr>
              <a:t>Evaluation on </a:t>
            </a:r>
            <a:r>
              <a:rPr lang="en-US" dirty="0" err="1" smtClean="0">
                <a:solidFill>
                  <a:schemeClr val="tx1"/>
                </a:solidFill>
              </a:rPr>
              <a:t>jPapabench</a:t>
            </a:r>
            <a:endParaRPr lang="en-US" dirty="0">
              <a:solidFill>
                <a:schemeClr val="tx1"/>
              </a:solidFill>
            </a:endParaRPr>
          </a:p>
        </p:txBody>
      </p:sp>
      <p:sp>
        <p:nvSpPr>
          <p:cNvPr id="4" name="TextBox 3"/>
          <p:cNvSpPr txBox="1"/>
          <p:nvPr/>
        </p:nvSpPr>
        <p:spPr>
          <a:xfrm>
            <a:off x="4419600" y="1996052"/>
            <a:ext cx="3505200" cy="2246769"/>
          </a:xfrm>
          <a:prstGeom prst="rect">
            <a:avLst/>
          </a:prstGeom>
          <a:noFill/>
        </p:spPr>
        <p:txBody>
          <a:bodyPr wrap="square" rtlCol="0">
            <a:spAutoFit/>
          </a:bodyPr>
          <a:lstStyle/>
          <a:p>
            <a:pPr marL="0" indent="0"/>
            <a:r>
              <a:rPr lang="en-US" sz="2000" b="1" dirty="0">
                <a:latin typeface="Trebuchet MS" pitchFamily="34" charset="0"/>
              </a:rPr>
              <a:t>Measurement</a:t>
            </a:r>
            <a:r>
              <a:rPr lang="en-US" sz="1600" dirty="0">
                <a:latin typeface="Trebuchet MS" pitchFamily="34" charset="0"/>
              </a:rPr>
              <a:t>: </a:t>
            </a:r>
            <a:endParaRPr lang="en-US" sz="1600" dirty="0" smtClean="0">
              <a:latin typeface="Trebuchet MS" pitchFamily="34" charset="0"/>
            </a:endParaRPr>
          </a:p>
          <a:p>
            <a:pPr marL="0" indent="0"/>
            <a:r>
              <a:rPr lang="en-US" sz="1600" dirty="0" smtClean="0">
                <a:latin typeface="Trebuchet MS" pitchFamily="34" charset="0"/>
              </a:rPr>
              <a:t>The </a:t>
            </a:r>
            <a:r>
              <a:rPr lang="en-US" sz="1600" dirty="0">
                <a:latin typeface="Trebuchet MS" pitchFamily="34" charset="0"/>
              </a:rPr>
              <a:t>latency of the </a:t>
            </a:r>
            <a:r>
              <a:rPr lang="en-US" sz="1600" dirty="0" smtClean="0">
                <a:latin typeface="Trebuchet MS" pitchFamily="34" charset="0"/>
              </a:rPr>
              <a:t>IR sensor </a:t>
            </a:r>
            <a:r>
              <a:rPr lang="en-US" sz="1600" dirty="0">
                <a:latin typeface="Trebuchet MS" pitchFamily="34" charset="0"/>
              </a:rPr>
              <a:t>data delivery</a:t>
            </a:r>
          </a:p>
          <a:p>
            <a:pPr marL="180000" indent="0"/>
            <a:r>
              <a:rPr lang="en-US" sz="1600" i="1" dirty="0">
                <a:solidFill>
                  <a:schemeClr val="tx1">
                    <a:lumMod val="50000"/>
                    <a:lumOff val="50000"/>
                  </a:schemeClr>
                </a:solidFill>
                <a:latin typeface="Trebuchet MS" pitchFamily="34" charset="0"/>
              </a:rPr>
              <a:t>Time cost from the time of sensor data buffered </a:t>
            </a:r>
            <a:r>
              <a:rPr lang="en-US" sz="1600" i="1" dirty="0" smtClean="0">
                <a:solidFill>
                  <a:schemeClr val="tx1">
                    <a:lumMod val="50000"/>
                    <a:lumOff val="50000"/>
                  </a:schemeClr>
                </a:solidFill>
                <a:latin typeface="Trebuchet MS" pitchFamily="34" charset="0"/>
              </a:rPr>
              <a:t> </a:t>
            </a:r>
            <a:r>
              <a:rPr lang="en-US" sz="1600" i="1" dirty="0">
                <a:solidFill>
                  <a:schemeClr val="tx1">
                    <a:lumMod val="50000"/>
                    <a:lumOff val="50000"/>
                  </a:schemeClr>
                </a:solidFill>
                <a:latin typeface="Trebuchet MS" pitchFamily="34" charset="0"/>
              </a:rPr>
              <a:t>to the time of the sensor data delivered in </a:t>
            </a:r>
            <a:r>
              <a:rPr lang="en-US" sz="1600" i="1" dirty="0" smtClean="0">
                <a:solidFill>
                  <a:schemeClr val="tx1">
                    <a:lumMod val="50000"/>
                    <a:lumOff val="50000"/>
                  </a:schemeClr>
                </a:solidFill>
                <a:latin typeface="Trebuchet MS" pitchFamily="34" charset="0"/>
              </a:rPr>
              <a:t>IR Sensor reading task</a:t>
            </a:r>
            <a:endParaRPr lang="en-US" sz="1600" i="1" dirty="0">
              <a:solidFill>
                <a:schemeClr val="tx1">
                  <a:lumMod val="50000"/>
                  <a:lumOff val="50000"/>
                </a:schemeClr>
              </a:solidFill>
              <a:latin typeface="Trebuchet MS" pitchFamily="34" charset="0"/>
            </a:endParaRPr>
          </a:p>
          <a:p>
            <a:endParaRPr lang="en-US" dirty="0">
              <a:latin typeface="Trebuchet MS" pitchFamily="34" charset="0"/>
            </a:endParaRPr>
          </a:p>
        </p:txBody>
      </p:sp>
      <p:pic>
        <p:nvPicPr>
          <p:cNvPr id="5131"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495" y="1661546"/>
            <a:ext cx="3181350" cy="258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页脚占位符 8"/>
          <p:cNvSpPr>
            <a:spLocks noGrp="1"/>
          </p:cNvSpPr>
          <p:nvPr>
            <p:ph type="ftr" sz="quarter" idx="3"/>
          </p:nvPr>
        </p:nvSpPr>
        <p:spPr>
          <a:xfrm>
            <a:off x="685800" y="6400800"/>
            <a:ext cx="3886200" cy="365125"/>
          </a:xfrm>
        </p:spPr>
        <p:txBody>
          <a:bodyPr/>
          <a:lstStyle/>
          <a:p>
            <a:r>
              <a:rPr lang="en-US" smtClean="0"/>
              <a:t>http://rtdroid.cse.buffalo.edu</a:t>
            </a:r>
            <a:endParaRPr lang="en-US" dirty="0"/>
          </a:p>
        </p:txBody>
      </p:sp>
      <p:sp>
        <p:nvSpPr>
          <p:cNvPr id="11" name="灯片编号占位符 8"/>
          <p:cNvSpPr>
            <a:spLocks noGrp="1"/>
          </p:cNvSpPr>
          <p:nvPr>
            <p:ph type="sldNum" sz="quarter" idx="10"/>
          </p:nvPr>
        </p:nvSpPr>
        <p:spPr>
          <a:xfrm>
            <a:off x="4714876" y="6407836"/>
            <a:ext cx="3962400" cy="342900"/>
          </a:xfrm>
        </p:spPr>
        <p:txBody>
          <a:bodyPr/>
          <a:lstStyle/>
          <a:p>
            <a:pPr algn="r"/>
            <a:fld id="{F609543F-BDCB-4654-B7D7-E8D142F13C05}" type="slidenum">
              <a:rPr lang="en-US" smtClean="0"/>
              <a:pPr algn="r"/>
              <a:t>13</a:t>
            </a:fld>
            <a:r>
              <a:rPr lang="en-US" dirty="0" smtClean="0"/>
              <a:t> / 19</a:t>
            </a:r>
            <a:endParaRPr lang="en-US" dirty="0"/>
          </a:p>
        </p:txBody>
      </p:sp>
    </p:spTree>
    <p:extLst>
      <p:ext uri="{BB962C8B-B14F-4D97-AF65-F5344CB8AC3E}">
        <p14:creationId xmlns:p14="http://schemas.microsoft.com/office/powerpoint/2010/main" val="574820781"/>
      </p:ext>
    </p:extLst>
  </p:cSld>
  <p:clrMapOvr>
    <a:masterClrMapping/>
  </p:clrMapOvr>
  <mc:AlternateContent xmlns:mc="http://schemas.openxmlformats.org/markup-compatibility/2006" xmlns:p14="http://schemas.microsoft.com/office/powerpoint/2010/main">
    <mc:Choice Requires="p14">
      <p:transition spd="slow" p14:dur="2000" advTm="19441"/>
    </mc:Choice>
    <mc:Fallback xmlns="">
      <p:transition spd="slow" advTm="19441"/>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4294967295"/>
          </p:nvPr>
        </p:nvSpPr>
        <p:spPr>
          <a:xfrm>
            <a:off x="0" y="2057400"/>
            <a:ext cx="4040188" cy="438150"/>
          </a:xfrm>
          <a:prstGeom prst="rect">
            <a:avLst/>
          </a:prstGeom>
        </p:spPr>
        <p:txBody>
          <a:bodyPr/>
          <a:lstStyle/>
          <a:p>
            <a:r>
              <a:rPr lang="en-US" dirty="0" smtClean="0"/>
              <a:t>RT Linux</a:t>
            </a:r>
            <a:endParaRPr lang="en-US" dirty="0"/>
          </a:p>
        </p:txBody>
      </p:sp>
      <p:sp>
        <p:nvSpPr>
          <p:cNvPr id="6" name="Text Placeholder 5"/>
          <p:cNvSpPr>
            <a:spLocks noGrp="1"/>
          </p:cNvSpPr>
          <p:nvPr>
            <p:ph type="body" sz="quarter" idx="4294967295"/>
          </p:nvPr>
        </p:nvSpPr>
        <p:spPr>
          <a:xfrm>
            <a:off x="5188585" y="2209800"/>
            <a:ext cx="4041775" cy="438150"/>
          </a:xfrm>
          <a:prstGeom prst="rect">
            <a:avLst/>
          </a:prstGeom>
        </p:spPr>
        <p:txBody>
          <a:bodyPr/>
          <a:lstStyle/>
          <a:p>
            <a:r>
              <a:rPr lang="en-US" dirty="0" smtClean="0"/>
              <a:t>RTEMS</a:t>
            </a:r>
            <a:endParaRPr lang="en-US" dirty="0"/>
          </a:p>
        </p:txBody>
      </p:sp>
      <p:sp>
        <p:nvSpPr>
          <p:cNvPr id="18" name="TextBox 17"/>
          <p:cNvSpPr txBox="1"/>
          <p:nvPr/>
        </p:nvSpPr>
        <p:spPr>
          <a:xfrm>
            <a:off x="1724004" y="4171280"/>
            <a:ext cx="3134360" cy="1508105"/>
          </a:xfrm>
          <a:prstGeom prst="rect">
            <a:avLst/>
          </a:prstGeom>
          <a:noFill/>
        </p:spPr>
        <p:txBody>
          <a:bodyPr wrap="square" rtlCol="0">
            <a:spAutoFit/>
          </a:bodyPr>
          <a:lstStyle/>
          <a:p>
            <a:pPr marL="285750" indent="-285750">
              <a:buFont typeface="Wingdings" pitchFamily="2" charset="2"/>
              <a:buChar char="v"/>
            </a:pPr>
            <a:r>
              <a:rPr lang="en-US" sz="1800" b="1" dirty="0"/>
              <a:t>Soft Real-time </a:t>
            </a:r>
            <a:r>
              <a:rPr lang="en-US" sz="1800" b="1" dirty="0" smtClean="0"/>
              <a:t>Smartphone</a:t>
            </a:r>
            <a:endParaRPr lang="en-US" sz="1800" b="1" dirty="0"/>
          </a:p>
          <a:p>
            <a:pPr marL="742950" lvl="1" indent="-285750">
              <a:buFont typeface="Wingdings" pitchFamily="2" charset="2"/>
              <a:buChar char="Ø"/>
            </a:pPr>
            <a:r>
              <a:rPr lang="en-US" sz="1400" b="1" dirty="0" smtClean="0">
                <a:solidFill>
                  <a:schemeClr val="bg2"/>
                </a:solidFill>
              </a:rPr>
              <a:t>ARM Cortex-A8 1000MHz</a:t>
            </a:r>
          </a:p>
          <a:p>
            <a:pPr marL="742950" lvl="1" indent="-285750">
              <a:buFont typeface="Wingdings" pitchFamily="2" charset="2"/>
              <a:buChar char="Ø"/>
            </a:pPr>
            <a:r>
              <a:rPr lang="en-US" sz="1400" b="1" dirty="0" smtClean="0">
                <a:solidFill>
                  <a:schemeClr val="bg2"/>
                </a:solidFill>
              </a:rPr>
              <a:t>512 MB memory </a:t>
            </a:r>
          </a:p>
          <a:p>
            <a:pPr marL="742950" lvl="1" indent="-285750">
              <a:buFont typeface="Wingdings" pitchFamily="2" charset="2"/>
              <a:buChar char="Ø"/>
            </a:pPr>
            <a:r>
              <a:rPr lang="en-US" sz="1400" b="1" dirty="0" smtClean="0">
                <a:solidFill>
                  <a:schemeClr val="bg2"/>
                </a:solidFill>
              </a:rPr>
              <a:t>Android 4.1.1 on Linux 3.0 with real time patch</a:t>
            </a:r>
          </a:p>
        </p:txBody>
      </p:sp>
      <p:sp>
        <p:nvSpPr>
          <p:cNvPr id="20" name="TextBox 19"/>
          <p:cNvSpPr txBox="1"/>
          <p:nvPr/>
        </p:nvSpPr>
        <p:spPr>
          <a:xfrm>
            <a:off x="4890110" y="4159838"/>
            <a:ext cx="3468103" cy="1508105"/>
          </a:xfrm>
          <a:prstGeom prst="rect">
            <a:avLst/>
          </a:prstGeom>
          <a:noFill/>
        </p:spPr>
        <p:txBody>
          <a:bodyPr wrap="square" rtlCol="0">
            <a:spAutoFit/>
          </a:bodyPr>
          <a:lstStyle/>
          <a:p>
            <a:pPr marL="285750" indent="-285750">
              <a:buFont typeface="Wingdings" pitchFamily="2" charset="2"/>
              <a:buChar char="v"/>
            </a:pPr>
            <a:r>
              <a:rPr lang="en-US" sz="1800" b="1" dirty="0"/>
              <a:t>Hard </a:t>
            </a:r>
            <a:r>
              <a:rPr lang="en-US" sz="1800" b="1" dirty="0" smtClean="0"/>
              <a:t>Real-time </a:t>
            </a:r>
          </a:p>
          <a:p>
            <a:pPr marL="285750" indent="-285750"/>
            <a:r>
              <a:rPr lang="en-US" sz="1800" b="1" dirty="0" smtClean="0"/>
              <a:t>	Embedded</a:t>
            </a:r>
          </a:p>
          <a:p>
            <a:pPr marL="742950" lvl="1" indent="-285750">
              <a:buFont typeface="Wingdings" pitchFamily="2" charset="2"/>
              <a:buChar char="Ø"/>
            </a:pPr>
            <a:r>
              <a:rPr lang="en-US" sz="1400" b="1" dirty="0" smtClean="0">
                <a:solidFill>
                  <a:schemeClr val="bg2"/>
                </a:solidFill>
              </a:rPr>
              <a:t>SPARC, Leon3, 50 MHz</a:t>
            </a:r>
          </a:p>
          <a:p>
            <a:pPr marL="742950" lvl="1" indent="-285750">
              <a:buFont typeface="Wingdings" pitchFamily="2" charset="2"/>
              <a:buChar char="Ø"/>
            </a:pPr>
            <a:r>
              <a:rPr lang="en-US" sz="1400" b="1" dirty="0" smtClean="0">
                <a:solidFill>
                  <a:schemeClr val="bg2"/>
                </a:solidFill>
              </a:rPr>
              <a:t> 8MB flash PROM </a:t>
            </a:r>
          </a:p>
          <a:p>
            <a:pPr marL="742950" lvl="1" indent="-285750">
              <a:buFont typeface="Wingdings" pitchFamily="2" charset="2"/>
              <a:buChar char="Ø"/>
            </a:pPr>
            <a:r>
              <a:rPr lang="en-US" sz="1400" b="1" dirty="0" smtClean="0">
                <a:solidFill>
                  <a:schemeClr val="bg2"/>
                </a:solidFill>
              </a:rPr>
              <a:t>64MB SDRAM</a:t>
            </a:r>
          </a:p>
          <a:p>
            <a:pPr marL="742950" lvl="1" indent="-285750">
              <a:buFont typeface="Wingdings" pitchFamily="2" charset="2"/>
              <a:buChar char="Ø"/>
            </a:pPr>
            <a:r>
              <a:rPr lang="en-US" sz="1400" b="1" dirty="0" smtClean="0">
                <a:solidFill>
                  <a:schemeClr val="bg2"/>
                </a:solidFill>
              </a:rPr>
              <a:t>RTEMS 4.9.4</a:t>
            </a:r>
            <a:endParaRPr lang="en-US" sz="1400" b="1" dirty="0">
              <a:solidFill>
                <a:schemeClr val="bg2"/>
              </a:solidFill>
            </a:endParaRPr>
          </a:p>
        </p:txBody>
      </p:sp>
      <p:sp>
        <p:nvSpPr>
          <p:cNvPr id="15" name="Title 1"/>
          <p:cNvSpPr txBox="1">
            <a:spLocks/>
          </p:cNvSpPr>
          <p:nvPr/>
        </p:nvSpPr>
        <p:spPr>
          <a:xfrm>
            <a:off x="685800" y="990600"/>
            <a:ext cx="7772400" cy="609600"/>
          </a:xfrm>
          <a:prstGeom prst="rect">
            <a:avLst/>
          </a:prstGeom>
        </p:spPr>
        <p:txBody>
          <a:bodyPr/>
          <a:lstStyle>
            <a:lvl1pPr algn="l" rtl="0" eaLnBrk="0" fontAlgn="base" hangingPunct="0">
              <a:spcBef>
                <a:spcPct val="0"/>
              </a:spcBef>
              <a:spcAft>
                <a:spcPct val="0"/>
              </a:spcAft>
              <a:defRPr sz="3600" b="0" i="0">
                <a:solidFill>
                  <a:srgbClr val="606060"/>
                </a:solidFill>
                <a:latin typeface="Georgia"/>
                <a:ea typeface="ＭＳ Ｐゴシック" pitchFamily="122" charset="-128"/>
                <a:cs typeface="Georgia"/>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a:lstStyle>
          <a:p>
            <a:r>
              <a:rPr lang="en-US" dirty="0">
                <a:solidFill>
                  <a:schemeClr val="tx1"/>
                </a:solidFill>
              </a:rPr>
              <a:t>Evaluation </a:t>
            </a:r>
            <a:r>
              <a:rPr lang="en-US" dirty="0" smtClean="0">
                <a:solidFill>
                  <a:schemeClr val="tx1"/>
                </a:solidFill>
              </a:rPr>
              <a:t>Platforms</a:t>
            </a:r>
            <a:endParaRPr lang="en-US" dirty="0">
              <a:solidFill>
                <a:schemeClr val="tx1"/>
              </a:solidFill>
            </a:endParaRPr>
          </a:p>
        </p:txBody>
      </p:sp>
      <p:pic>
        <p:nvPicPr>
          <p:cNvPr id="1026" name="Picture 2" descr="TWRP Recovery for the Nexus 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6182" y="2143116"/>
            <a:ext cx="2661504" cy="1780401"/>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http://aeroflex.bentech-taiwan.com/aeroflex/img/gr-xc6s_top.jpg"/>
          <p:cNvPicPr>
            <a:picLocks noChangeAspect="1" noChangeArrowheads="1"/>
          </p:cNvPicPr>
          <p:nvPr/>
        </p:nvPicPr>
        <p:blipFill>
          <a:blip r:embed="rId5"/>
          <a:srcRect/>
          <a:stretch>
            <a:fillRect/>
          </a:stretch>
        </p:blipFill>
        <p:spPr bwMode="auto">
          <a:xfrm>
            <a:off x="4996814" y="2115222"/>
            <a:ext cx="2718458" cy="1857388"/>
          </a:xfrm>
          <a:prstGeom prst="rect">
            <a:avLst/>
          </a:prstGeom>
          <a:noFill/>
        </p:spPr>
      </p:pic>
      <p:sp>
        <p:nvSpPr>
          <p:cNvPr id="11" name="页脚占位符 10"/>
          <p:cNvSpPr>
            <a:spLocks noGrp="1"/>
          </p:cNvSpPr>
          <p:nvPr>
            <p:ph type="ftr" sz="quarter" idx="3"/>
          </p:nvPr>
        </p:nvSpPr>
        <p:spPr>
          <a:xfrm>
            <a:off x="685800" y="6400800"/>
            <a:ext cx="3886200" cy="365125"/>
          </a:xfrm>
        </p:spPr>
        <p:txBody>
          <a:bodyPr/>
          <a:lstStyle/>
          <a:p>
            <a:r>
              <a:rPr lang="en-US" smtClean="0"/>
              <a:t>http://rtdroid.cse.buffalo.edu</a:t>
            </a:r>
            <a:endParaRPr lang="en-US" dirty="0"/>
          </a:p>
        </p:txBody>
      </p:sp>
      <p:sp>
        <p:nvSpPr>
          <p:cNvPr id="13" name="灯片编号占位符 8"/>
          <p:cNvSpPr>
            <a:spLocks noGrp="1"/>
          </p:cNvSpPr>
          <p:nvPr>
            <p:ph type="sldNum" sz="quarter" idx="10"/>
          </p:nvPr>
        </p:nvSpPr>
        <p:spPr>
          <a:xfrm>
            <a:off x="4714876" y="6407836"/>
            <a:ext cx="3962400" cy="342900"/>
          </a:xfrm>
        </p:spPr>
        <p:txBody>
          <a:bodyPr/>
          <a:lstStyle/>
          <a:p>
            <a:pPr algn="r"/>
            <a:fld id="{F609543F-BDCB-4654-B7D7-E8D142F13C05}" type="slidenum">
              <a:rPr lang="en-US" smtClean="0"/>
              <a:pPr algn="r"/>
              <a:t>14</a:t>
            </a:fld>
            <a:r>
              <a:rPr lang="en-US" dirty="0" smtClean="0"/>
              <a:t> / 19</a:t>
            </a:r>
            <a:endParaRPr lang="en-US" dirty="0"/>
          </a:p>
        </p:txBody>
      </p:sp>
    </p:spTree>
    <p:custDataLst>
      <p:tags r:id="rId1"/>
    </p:custDataLst>
    <p:extLst>
      <p:ext uri="{BB962C8B-B14F-4D97-AF65-F5344CB8AC3E}">
        <p14:creationId xmlns:p14="http://schemas.microsoft.com/office/powerpoint/2010/main" val="326570696"/>
      </p:ext>
    </p:extLst>
  </p:cSld>
  <p:clrMapOvr>
    <a:masterClrMapping/>
  </p:clrMapOvr>
  <mc:AlternateContent xmlns:mc="http://schemas.openxmlformats.org/markup-compatibility/2006" xmlns:p14="http://schemas.microsoft.com/office/powerpoint/2010/main">
    <mc:Choice Requires="p14">
      <p:transition spd="slow" p14:dur="2000" advTm="61776"/>
    </mc:Choice>
    <mc:Fallback xmlns="">
      <p:transition spd="slow" advTm="6177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266"/>
                                        </p:tgtEl>
                                        <p:attrNameLst>
                                          <p:attrName>style.visibility</p:attrName>
                                        </p:attrNameLst>
                                      </p:cBhvr>
                                      <p:to>
                                        <p:strVal val="visible"/>
                                      </p:to>
                                    </p:set>
                                    <p:anim calcmode="lin" valueType="num">
                                      <p:cBhvr additive="base">
                                        <p:cTn id="17" dur="500" fill="hold"/>
                                        <p:tgtEl>
                                          <p:spTgt spid="11266"/>
                                        </p:tgtEl>
                                        <p:attrNameLst>
                                          <p:attrName>ppt_x</p:attrName>
                                        </p:attrNameLst>
                                      </p:cBhvr>
                                      <p:tavLst>
                                        <p:tav tm="0">
                                          <p:val>
                                            <p:strVal val="#ppt_x"/>
                                          </p:val>
                                        </p:tav>
                                        <p:tav tm="100000">
                                          <p:val>
                                            <p:strVal val="#ppt_x"/>
                                          </p:val>
                                        </p:tav>
                                      </p:tavLst>
                                    </p:anim>
                                    <p:anim calcmode="lin" valueType="num">
                                      <p:cBhvr additive="base">
                                        <p:cTn id="18" dur="500" fill="hold"/>
                                        <p:tgtEl>
                                          <p:spTgt spid="1126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4294967295"/>
          </p:nvPr>
        </p:nvSpPr>
        <p:spPr>
          <a:xfrm>
            <a:off x="5102225" y="2426186"/>
            <a:ext cx="4041775" cy="438150"/>
          </a:xfrm>
          <a:prstGeom prst="rect">
            <a:avLst/>
          </a:prstGeom>
        </p:spPr>
        <p:txBody>
          <a:bodyPr/>
          <a:lstStyle/>
          <a:p>
            <a:r>
              <a:rPr lang="en-US" dirty="0" smtClean="0"/>
              <a:t>RTEMS</a:t>
            </a:r>
            <a:endParaRPr lang="en-US" dirty="0"/>
          </a:p>
        </p:txBody>
      </p:sp>
      <p:sp>
        <p:nvSpPr>
          <p:cNvPr id="8" name="Title 1"/>
          <p:cNvSpPr txBox="1">
            <a:spLocks/>
          </p:cNvSpPr>
          <p:nvPr/>
        </p:nvSpPr>
        <p:spPr>
          <a:xfrm>
            <a:off x="685800" y="990600"/>
            <a:ext cx="8229600" cy="609600"/>
          </a:xfrm>
          <a:prstGeom prst="rect">
            <a:avLst/>
          </a:prstGeom>
        </p:spPr>
        <p:txBody>
          <a:bodyPr/>
          <a:lstStyle>
            <a:lvl1pPr algn="l" rtl="0" eaLnBrk="0" fontAlgn="base" hangingPunct="0">
              <a:spcBef>
                <a:spcPct val="0"/>
              </a:spcBef>
              <a:spcAft>
                <a:spcPct val="0"/>
              </a:spcAft>
              <a:defRPr sz="3600" b="0" i="0">
                <a:solidFill>
                  <a:srgbClr val="606060"/>
                </a:solidFill>
                <a:latin typeface="Georgia"/>
                <a:ea typeface="ＭＳ Ｐゴシック" pitchFamily="122" charset="-128"/>
                <a:cs typeface="Georgia"/>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a:lstStyle>
          <a:p>
            <a:r>
              <a:rPr lang="en-US" dirty="0">
                <a:solidFill>
                  <a:schemeClr val="tx1"/>
                </a:solidFill>
              </a:rPr>
              <a:t>Evaluation for Java Autopilot</a:t>
            </a:r>
          </a:p>
        </p:txBody>
      </p:sp>
      <p:sp>
        <p:nvSpPr>
          <p:cNvPr id="12" name="TextBox 11"/>
          <p:cNvSpPr txBox="1"/>
          <p:nvPr/>
        </p:nvSpPr>
        <p:spPr>
          <a:xfrm>
            <a:off x="685800" y="5169386"/>
            <a:ext cx="3810000" cy="707886"/>
          </a:xfrm>
          <a:prstGeom prst="rect">
            <a:avLst/>
          </a:prstGeom>
          <a:noFill/>
        </p:spPr>
        <p:txBody>
          <a:bodyPr wrap="square" rtlCol="0">
            <a:spAutoFit/>
          </a:bodyPr>
          <a:lstStyle/>
          <a:p>
            <a:pPr algn="ctr"/>
            <a:r>
              <a:rPr lang="en-US" altLang="zh-CN" sz="2000" b="1" dirty="0" smtClean="0"/>
              <a:t>Base line performance on </a:t>
            </a:r>
          </a:p>
          <a:p>
            <a:pPr algn="ctr"/>
            <a:r>
              <a:rPr lang="en-US" altLang="zh-CN" sz="2000" b="1" dirty="0" smtClean="0"/>
              <a:t>Nexus S</a:t>
            </a:r>
            <a:r>
              <a:rPr lang="en-US" sz="2000" b="1" dirty="0" smtClean="0"/>
              <a:t> </a:t>
            </a:r>
            <a:endParaRPr lang="en-US" sz="2000" b="1" dirty="0"/>
          </a:p>
        </p:txBody>
      </p:sp>
      <p:sp>
        <p:nvSpPr>
          <p:cNvPr id="13" name="TextBox 12"/>
          <p:cNvSpPr txBox="1"/>
          <p:nvPr/>
        </p:nvSpPr>
        <p:spPr>
          <a:xfrm>
            <a:off x="5105400" y="5169386"/>
            <a:ext cx="3810000" cy="707886"/>
          </a:xfrm>
          <a:prstGeom prst="rect">
            <a:avLst/>
          </a:prstGeom>
          <a:noFill/>
        </p:spPr>
        <p:txBody>
          <a:bodyPr wrap="square" rtlCol="0">
            <a:spAutoFit/>
          </a:bodyPr>
          <a:lstStyle/>
          <a:p>
            <a:pPr algn="ctr"/>
            <a:r>
              <a:rPr lang="en-US" altLang="zh-CN" sz="2000" b="1" dirty="0" smtClean="0"/>
              <a:t>Base line performance on LEON3</a:t>
            </a:r>
            <a:endParaRPr lang="en-US" sz="2000" b="1" dirty="0"/>
          </a:p>
        </p:txBody>
      </p:sp>
      <p:pic>
        <p:nvPicPr>
          <p:cNvPr id="1026" name="Picture 2"/>
          <p:cNvPicPr>
            <a:picLocks noChangeAspect="1" noChangeArrowheads="1"/>
          </p:cNvPicPr>
          <p:nvPr/>
        </p:nvPicPr>
        <p:blipFill>
          <a:blip r:embed="rId4"/>
          <a:srcRect/>
          <a:stretch>
            <a:fillRect/>
          </a:stretch>
        </p:blipFill>
        <p:spPr bwMode="auto">
          <a:xfrm>
            <a:off x="0" y="1643050"/>
            <a:ext cx="5229225" cy="3371850"/>
          </a:xfrm>
          <a:prstGeom prst="rect">
            <a:avLst/>
          </a:prstGeom>
          <a:noFill/>
          <a:ln w="9525">
            <a:noFill/>
            <a:miter lim="800000"/>
            <a:headEnd/>
            <a:tailEnd/>
          </a:ln>
          <a:effectLst/>
        </p:spPr>
      </p:pic>
      <p:pic>
        <p:nvPicPr>
          <p:cNvPr id="1027" name="Picture 3"/>
          <p:cNvPicPr>
            <a:picLocks noChangeAspect="1" noChangeArrowheads="1"/>
          </p:cNvPicPr>
          <p:nvPr/>
        </p:nvPicPr>
        <p:blipFill>
          <a:blip r:embed="rId5"/>
          <a:srcRect/>
          <a:stretch>
            <a:fillRect/>
          </a:stretch>
        </p:blipFill>
        <p:spPr bwMode="auto">
          <a:xfrm>
            <a:off x="4786314" y="1571612"/>
            <a:ext cx="3905250" cy="3409950"/>
          </a:xfrm>
          <a:prstGeom prst="rect">
            <a:avLst/>
          </a:prstGeom>
          <a:noFill/>
          <a:ln w="9525">
            <a:noFill/>
            <a:miter lim="800000"/>
            <a:headEnd/>
            <a:tailEnd/>
          </a:ln>
          <a:effectLst/>
        </p:spPr>
      </p:pic>
      <p:sp>
        <p:nvSpPr>
          <p:cNvPr id="11" name="页脚占位符 10"/>
          <p:cNvSpPr>
            <a:spLocks noGrp="1"/>
          </p:cNvSpPr>
          <p:nvPr>
            <p:ph type="ftr" sz="quarter" idx="3"/>
          </p:nvPr>
        </p:nvSpPr>
        <p:spPr>
          <a:xfrm>
            <a:off x="685800" y="6400800"/>
            <a:ext cx="3886200" cy="365125"/>
          </a:xfrm>
        </p:spPr>
        <p:txBody>
          <a:bodyPr/>
          <a:lstStyle/>
          <a:p>
            <a:r>
              <a:rPr lang="en-US" smtClean="0"/>
              <a:t>http://rtdroid.cse.buffalo.edu</a:t>
            </a:r>
            <a:endParaRPr lang="en-US" dirty="0"/>
          </a:p>
        </p:txBody>
      </p:sp>
      <p:sp>
        <p:nvSpPr>
          <p:cNvPr id="15" name="灯片编号占位符 8"/>
          <p:cNvSpPr>
            <a:spLocks noGrp="1"/>
          </p:cNvSpPr>
          <p:nvPr>
            <p:ph type="sldNum" sz="quarter" idx="10"/>
          </p:nvPr>
        </p:nvSpPr>
        <p:spPr>
          <a:xfrm>
            <a:off x="4714876" y="6407836"/>
            <a:ext cx="3962400" cy="342900"/>
          </a:xfrm>
        </p:spPr>
        <p:txBody>
          <a:bodyPr/>
          <a:lstStyle/>
          <a:p>
            <a:pPr algn="r"/>
            <a:fld id="{F609543F-BDCB-4654-B7D7-E8D142F13C05}" type="slidenum">
              <a:rPr lang="en-US" smtClean="0"/>
              <a:pPr algn="r"/>
              <a:t>15</a:t>
            </a:fld>
            <a:r>
              <a:rPr lang="en-US" dirty="0" smtClean="0"/>
              <a:t> / 19</a:t>
            </a:r>
            <a:endParaRPr lang="en-US" dirty="0"/>
          </a:p>
        </p:txBody>
      </p:sp>
    </p:spTree>
    <p:custDataLst>
      <p:tags r:id="rId1"/>
    </p:custDataLst>
    <p:extLst>
      <p:ext uri="{BB962C8B-B14F-4D97-AF65-F5344CB8AC3E}">
        <p14:creationId xmlns:p14="http://schemas.microsoft.com/office/powerpoint/2010/main" val="1613667778"/>
      </p:ext>
    </p:extLst>
  </p:cSld>
  <p:clrMapOvr>
    <a:masterClrMapping/>
  </p:clrMapOvr>
  <mc:AlternateContent xmlns:mc="http://schemas.openxmlformats.org/markup-compatibility/2006" xmlns:p14="http://schemas.microsoft.com/office/powerpoint/2010/main">
    <mc:Choice Requires="p14">
      <p:transition spd="slow" p14:dur="2000" advTm="24296"/>
    </mc:Choice>
    <mc:Fallback xmlns="">
      <p:transition spd="slow" advTm="24296"/>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4294967295"/>
          </p:nvPr>
        </p:nvSpPr>
        <p:spPr>
          <a:xfrm>
            <a:off x="5102225" y="2426186"/>
            <a:ext cx="4041775" cy="438150"/>
          </a:xfrm>
          <a:prstGeom prst="rect">
            <a:avLst/>
          </a:prstGeom>
        </p:spPr>
        <p:txBody>
          <a:bodyPr/>
          <a:lstStyle/>
          <a:p>
            <a:r>
              <a:rPr lang="en-US" dirty="0" smtClean="0"/>
              <a:t>RTEMS</a:t>
            </a:r>
            <a:endParaRPr lang="en-US" dirty="0"/>
          </a:p>
        </p:txBody>
      </p:sp>
      <p:sp>
        <p:nvSpPr>
          <p:cNvPr id="8" name="Title 1"/>
          <p:cNvSpPr txBox="1">
            <a:spLocks/>
          </p:cNvSpPr>
          <p:nvPr/>
        </p:nvSpPr>
        <p:spPr>
          <a:xfrm>
            <a:off x="685800" y="990600"/>
            <a:ext cx="8229600" cy="609600"/>
          </a:xfrm>
          <a:prstGeom prst="rect">
            <a:avLst/>
          </a:prstGeom>
        </p:spPr>
        <p:txBody>
          <a:bodyPr/>
          <a:lstStyle>
            <a:lvl1pPr algn="l" rtl="0" eaLnBrk="0" fontAlgn="base" hangingPunct="0">
              <a:spcBef>
                <a:spcPct val="0"/>
              </a:spcBef>
              <a:spcAft>
                <a:spcPct val="0"/>
              </a:spcAft>
              <a:defRPr sz="3600" b="0" i="0">
                <a:solidFill>
                  <a:srgbClr val="606060"/>
                </a:solidFill>
                <a:latin typeface="Georgia"/>
                <a:ea typeface="ＭＳ Ｐゴシック" pitchFamily="122" charset="-128"/>
                <a:cs typeface="Georgia"/>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a:lstStyle>
          <a:p>
            <a:r>
              <a:rPr lang="en-US" dirty="0">
                <a:solidFill>
                  <a:schemeClr val="tx1"/>
                </a:solidFill>
              </a:rPr>
              <a:t>Evaluation for Java Autopilot</a:t>
            </a:r>
          </a:p>
        </p:txBody>
      </p:sp>
      <p:sp>
        <p:nvSpPr>
          <p:cNvPr id="13" name="TextBox 12"/>
          <p:cNvSpPr txBox="1"/>
          <p:nvPr/>
        </p:nvSpPr>
        <p:spPr>
          <a:xfrm>
            <a:off x="1071538" y="5143512"/>
            <a:ext cx="7200920" cy="400110"/>
          </a:xfrm>
          <a:prstGeom prst="rect">
            <a:avLst/>
          </a:prstGeom>
          <a:noFill/>
        </p:spPr>
        <p:txBody>
          <a:bodyPr wrap="square" rtlCol="0">
            <a:spAutoFit/>
          </a:bodyPr>
          <a:lstStyle/>
          <a:p>
            <a:pPr algn="ctr"/>
            <a:r>
              <a:rPr lang="en-US" altLang="zh-CN" sz="2000" b="1" dirty="0" smtClean="0"/>
              <a:t>RT </a:t>
            </a:r>
            <a:r>
              <a:rPr lang="en-US" altLang="zh-CN" sz="2000" b="1" dirty="0" err="1" smtClean="0"/>
              <a:t>SensorManager</a:t>
            </a:r>
            <a:r>
              <a:rPr lang="en-US" altLang="zh-CN" sz="2000" b="1" dirty="0" smtClean="0"/>
              <a:t> stress tests on LEON3</a:t>
            </a:r>
            <a:endParaRPr lang="en-US" sz="2000" b="1" dirty="0"/>
          </a:p>
        </p:txBody>
      </p:sp>
      <p:pic>
        <p:nvPicPr>
          <p:cNvPr id="2051" name="Picture 3"/>
          <p:cNvPicPr>
            <a:picLocks noChangeAspect="1" noChangeArrowheads="1"/>
          </p:cNvPicPr>
          <p:nvPr/>
        </p:nvPicPr>
        <p:blipFill>
          <a:blip r:embed="rId4"/>
          <a:srcRect/>
          <a:stretch>
            <a:fillRect/>
          </a:stretch>
        </p:blipFill>
        <p:spPr bwMode="auto">
          <a:xfrm>
            <a:off x="1" y="1824038"/>
            <a:ext cx="9144000" cy="3209925"/>
          </a:xfrm>
          <a:prstGeom prst="rect">
            <a:avLst/>
          </a:prstGeom>
          <a:noFill/>
          <a:ln w="9525">
            <a:noFill/>
            <a:miter lim="800000"/>
            <a:headEnd/>
            <a:tailEnd/>
          </a:ln>
          <a:effectLst/>
        </p:spPr>
      </p:pic>
      <p:sp>
        <p:nvSpPr>
          <p:cNvPr id="10" name="页脚占位符 9"/>
          <p:cNvSpPr>
            <a:spLocks noGrp="1"/>
          </p:cNvSpPr>
          <p:nvPr>
            <p:ph type="ftr" sz="quarter" idx="3"/>
          </p:nvPr>
        </p:nvSpPr>
        <p:spPr>
          <a:xfrm>
            <a:off x="685800" y="6400800"/>
            <a:ext cx="3886200" cy="365125"/>
          </a:xfrm>
        </p:spPr>
        <p:txBody>
          <a:bodyPr/>
          <a:lstStyle/>
          <a:p>
            <a:r>
              <a:rPr lang="en-US" smtClean="0"/>
              <a:t>http://rtdroid.cse.buffalo.edu</a:t>
            </a:r>
            <a:endParaRPr lang="en-US" dirty="0"/>
          </a:p>
        </p:txBody>
      </p:sp>
      <p:sp>
        <p:nvSpPr>
          <p:cNvPr id="14" name="灯片编号占位符 8"/>
          <p:cNvSpPr>
            <a:spLocks noGrp="1"/>
          </p:cNvSpPr>
          <p:nvPr>
            <p:ph type="sldNum" sz="quarter" idx="10"/>
          </p:nvPr>
        </p:nvSpPr>
        <p:spPr>
          <a:xfrm>
            <a:off x="4714876" y="6407836"/>
            <a:ext cx="3962400" cy="342900"/>
          </a:xfrm>
        </p:spPr>
        <p:txBody>
          <a:bodyPr/>
          <a:lstStyle/>
          <a:p>
            <a:pPr algn="r"/>
            <a:fld id="{F609543F-BDCB-4654-B7D7-E8D142F13C05}" type="slidenum">
              <a:rPr lang="en-US" smtClean="0"/>
              <a:pPr algn="r"/>
              <a:t>16</a:t>
            </a:fld>
            <a:r>
              <a:rPr lang="en-US" dirty="0" smtClean="0"/>
              <a:t> / 19</a:t>
            </a:r>
            <a:endParaRPr lang="en-US" dirty="0"/>
          </a:p>
        </p:txBody>
      </p:sp>
    </p:spTree>
    <p:custDataLst>
      <p:tags r:id="rId1"/>
    </p:custDataLst>
    <p:extLst>
      <p:ext uri="{BB962C8B-B14F-4D97-AF65-F5344CB8AC3E}">
        <p14:creationId xmlns:p14="http://schemas.microsoft.com/office/powerpoint/2010/main" val="1613667778"/>
      </p:ext>
    </p:extLst>
  </p:cSld>
  <p:clrMapOvr>
    <a:masterClrMapping/>
  </p:clrMapOvr>
  <mc:AlternateContent xmlns:mc="http://schemas.openxmlformats.org/markup-compatibility/2006" xmlns:p14="http://schemas.microsoft.com/office/powerpoint/2010/main">
    <mc:Choice Requires="p14">
      <p:transition spd="slow" p14:dur="2000" advTm="24296"/>
    </mc:Choice>
    <mc:Fallback xmlns="">
      <p:transition spd="slow" advTm="24296"/>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85800" y="990600"/>
            <a:ext cx="8229600" cy="609600"/>
          </a:xfrm>
          <a:prstGeom prst="rect">
            <a:avLst/>
          </a:prstGeom>
        </p:spPr>
        <p:txBody>
          <a:bodyPr/>
          <a:lstStyle>
            <a:lvl1pPr algn="l" rtl="0" eaLnBrk="0" fontAlgn="base" hangingPunct="0">
              <a:spcBef>
                <a:spcPct val="0"/>
              </a:spcBef>
              <a:spcAft>
                <a:spcPct val="0"/>
              </a:spcAft>
              <a:defRPr sz="3600" b="0" i="0">
                <a:solidFill>
                  <a:srgbClr val="606060"/>
                </a:solidFill>
                <a:latin typeface="Georgia"/>
                <a:ea typeface="ＭＳ Ｐゴシック" pitchFamily="122" charset="-128"/>
                <a:cs typeface="Georgia"/>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a:lstStyle>
          <a:p>
            <a:r>
              <a:rPr lang="en-US" dirty="0">
                <a:solidFill>
                  <a:schemeClr val="tx1"/>
                </a:solidFill>
              </a:rPr>
              <a:t>Future E</a:t>
            </a:r>
            <a:r>
              <a:rPr lang="en-US" dirty="0" smtClean="0">
                <a:solidFill>
                  <a:schemeClr val="tx1"/>
                </a:solidFill>
              </a:rPr>
              <a:t>xtensions to </a:t>
            </a:r>
            <a:r>
              <a:rPr lang="en-US" dirty="0" err="1" smtClean="0">
                <a:solidFill>
                  <a:schemeClr val="tx1"/>
                </a:solidFill>
              </a:rPr>
              <a:t>jPapabench</a:t>
            </a:r>
            <a:endParaRPr lang="en-US" dirty="0">
              <a:solidFill>
                <a:schemeClr val="tx1"/>
              </a:solidFill>
            </a:endParaRPr>
          </a:p>
        </p:txBody>
      </p:sp>
      <p:sp>
        <p:nvSpPr>
          <p:cNvPr id="16" name="页脚占位符 15"/>
          <p:cNvSpPr>
            <a:spLocks noGrp="1"/>
          </p:cNvSpPr>
          <p:nvPr>
            <p:ph type="ftr" sz="quarter" idx="3"/>
          </p:nvPr>
        </p:nvSpPr>
        <p:spPr>
          <a:xfrm>
            <a:off x="685800" y="6400800"/>
            <a:ext cx="3886200" cy="365125"/>
          </a:xfrm>
        </p:spPr>
        <p:txBody>
          <a:bodyPr/>
          <a:lstStyle/>
          <a:p>
            <a:r>
              <a:rPr lang="en-US" smtClean="0"/>
              <a:t>http://rtdroid.cse.buffalo.edu</a:t>
            </a:r>
            <a:endParaRPr lang="en-US" dirty="0"/>
          </a:p>
        </p:txBody>
      </p:sp>
      <p:sp>
        <p:nvSpPr>
          <p:cNvPr id="18" name="灯片编号占位符 8"/>
          <p:cNvSpPr>
            <a:spLocks noGrp="1"/>
          </p:cNvSpPr>
          <p:nvPr>
            <p:ph type="sldNum" sz="quarter" idx="10"/>
          </p:nvPr>
        </p:nvSpPr>
        <p:spPr>
          <a:xfrm>
            <a:off x="4714876" y="6407836"/>
            <a:ext cx="3962400" cy="342900"/>
          </a:xfrm>
        </p:spPr>
        <p:txBody>
          <a:bodyPr/>
          <a:lstStyle/>
          <a:p>
            <a:pPr algn="r"/>
            <a:fld id="{F609543F-BDCB-4654-B7D7-E8D142F13C05}" type="slidenum">
              <a:rPr lang="en-US" smtClean="0"/>
              <a:pPr algn="r"/>
              <a:t>17</a:t>
            </a:fld>
            <a:r>
              <a:rPr lang="en-US" dirty="0" smtClean="0"/>
              <a:t> / 19</a:t>
            </a:r>
            <a:endParaRPr lang="en-US" dirty="0"/>
          </a:p>
        </p:txBody>
      </p:sp>
      <p:pic>
        <p:nvPicPr>
          <p:cNvPr id="1026" name="Picture 2" descr="laptop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59" y="3429000"/>
            <a:ext cx="2286000" cy="21336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cdn.slashgear.com/wp-content/uploads/2010/12/705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1598" y="2492896"/>
            <a:ext cx="381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p:cNvSpPr/>
          <p:nvPr/>
        </p:nvSpPr>
        <p:spPr bwMode="auto">
          <a:xfrm>
            <a:off x="3312923" y="3331095"/>
            <a:ext cx="1293109" cy="2133601"/>
          </a:xfrm>
          <a:prstGeom prst="rightArrow">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tx1"/>
              </a:solidFill>
              <a:effectLst/>
              <a:latin typeface="Times" pitchFamily="122" charset="0"/>
            </a:endParaRPr>
          </a:p>
        </p:txBody>
      </p:sp>
      <p:sp>
        <p:nvSpPr>
          <p:cNvPr id="3" name="TextBox 2"/>
          <p:cNvSpPr txBox="1"/>
          <p:nvPr/>
        </p:nvSpPr>
        <p:spPr>
          <a:xfrm>
            <a:off x="2699792" y="5733256"/>
            <a:ext cx="3275256" cy="830997"/>
          </a:xfrm>
          <a:prstGeom prst="rect">
            <a:avLst/>
          </a:prstGeom>
          <a:noFill/>
        </p:spPr>
        <p:txBody>
          <a:bodyPr wrap="none" rtlCol="0">
            <a:spAutoFit/>
          </a:bodyPr>
          <a:lstStyle/>
          <a:p>
            <a:pPr algn="ctr"/>
            <a:r>
              <a:rPr lang="en-US" b="1" dirty="0" smtClean="0">
                <a:solidFill>
                  <a:srgbClr val="FF0000"/>
                </a:solidFill>
                <a:latin typeface="Trebuchet MS" pitchFamily="34" charset="0"/>
              </a:rPr>
              <a:t>Flight dynamic model</a:t>
            </a:r>
          </a:p>
          <a:p>
            <a:pPr algn="ctr"/>
            <a:r>
              <a:rPr lang="en-US" b="1" dirty="0" smtClean="0">
                <a:solidFill>
                  <a:srgbClr val="FF0000"/>
                </a:solidFill>
                <a:latin typeface="Trebuchet MS" pitchFamily="34" charset="0"/>
              </a:rPr>
              <a:t>IR &amp; GPS </a:t>
            </a:r>
            <a:endParaRPr lang="en-US" b="1" dirty="0">
              <a:solidFill>
                <a:srgbClr val="FF0000"/>
              </a:solidFill>
              <a:latin typeface="Trebuchet MS" pitchFamily="34" charset="0"/>
            </a:endParaRPr>
          </a:p>
        </p:txBody>
      </p:sp>
      <p:sp>
        <p:nvSpPr>
          <p:cNvPr id="6" name="Content Placeholder 2"/>
          <p:cNvSpPr txBox="1">
            <a:spLocks/>
          </p:cNvSpPr>
          <p:nvPr/>
        </p:nvSpPr>
        <p:spPr>
          <a:xfrm>
            <a:off x="760040" y="1943646"/>
            <a:ext cx="7772400" cy="1197322"/>
          </a:xfrm>
          <a:prstGeom prst="rect">
            <a:avLst/>
          </a:prstGeom>
        </p:spPr>
        <p:txBody>
          <a:bodyPr>
            <a:normAutofit/>
          </a:bodyPr>
          <a:lstStyle/>
          <a:p>
            <a:pPr marL="342900" marR="0" lvl="0" indent="-342900" algn="l" defTabSz="914400" rtl="0" eaLnBrk="0" fontAlgn="base" latinLnBrk="0" hangingPunct="0">
              <a:lnSpc>
                <a:spcPct val="100000"/>
              </a:lnSpc>
              <a:spcBef>
                <a:spcPct val="20000"/>
              </a:spcBef>
              <a:spcAft>
                <a:spcPct val="0"/>
              </a:spcAft>
              <a:buClr>
                <a:srgbClr val="FF6600"/>
              </a:buClr>
              <a:buSzTx/>
              <a:buFont typeface="Arial"/>
              <a:buChar char="•"/>
              <a:tabLst/>
              <a:defRPr/>
            </a:pPr>
            <a:r>
              <a:rPr kumimoji="0" lang="en-US" sz="2400" b="0" i="0" u="none" strike="noStrike" kern="0" cap="none" spc="0" normalizeH="0" baseline="0" noProof="0" dirty="0" smtClean="0">
                <a:ln>
                  <a:noFill/>
                </a:ln>
                <a:solidFill>
                  <a:srgbClr val="606060"/>
                </a:solidFill>
                <a:effectLst/>
                <a:uLnTx/>
                <a:uFillTx/>
                <a:latin typeface="Trebuchet MS"/>
                <a:ea typeface="ＭＳ Ｐゴシック" pitchFamily="122" charset="-128"/>
                <a:cs typeface="Trebuchet MS"/>
              </a:rPr>
              <a:t>Connect</a:t>
            </a:r>
            <a:r>
              <a:rPr kumimoji="0" lang="en-US" sz="2400" b="0" i="0" u="none" strike="noStrike" kern="0" cap="none" spc="0" normalizeH="0" noProof="0" dirty="0" smtClean="0">
                <a:ln>
                  <a:noFill/>
                </a:ln>
                <a:solidFill>
                  <a:srgbClr val="606060"/>
                </a:solidFill>
                <a:effectLst/>
                <a:uLnTx/>
                <a:uFillTx/>
                <a:latin typeface="Trebuchet MS"/>
                <a:ea typeface="ＭＳ Ｐゴシック" pitchFamily="122" charset="-128"/>
                <a:cs typeface="Trebuchet MS"/>
              </a:rPr>
              <a:t> </a:t>
            </a:r>
            <a:r>
              <a:rPr kumimoji="0" lang="en-US" sz="2400" b="0" i="0" u="none" strike="noStrike" kern="0" cap="none" spc="0" normalizeH="0" noProof="0" dirty="0" err="1" smtClean="0">
                <a:ln>
                  <a:noFill/>
                </a:ln>
                <a:solidFill>
                  <a:srgbClr val="606060"/>
                </a:solidFill>
                <a:effectLst/>
                <a:uLnTx/>
                <a:uFillTx/>
                <a:latin typeface="Trebuchet MS"/>
                <a:ea typeface="ＭＳ Ｐゴシック" pitchFamily="122" charset="-128"/>
                <a:cs typeface="Trebuchet MS"/>
              </a:rPr>
              <a:t>jPapabench</a:t>
            </a:r>
            <a:r>
              <a:rPr kumimoji="0" lang="en-US" sz="2400" b="0" i="0" u="none" strike="noStrike" kern="0" cap="none" spc="0" normalizeH="0" noProof="0" dirty="0" smtClean="0">
                <a:ln>
                  <a:noFill/>
                </a:ln>
                <a:solidFill>
                  <a:srgbClr val="606060"/>
                </a:solidFill>
                <a:effectLst/>
                <a:uLnTx/>
                <a:uFillTx/>
                <a:latin typeface="Trebuchet MS"/>
                <a:ea typeface="ＭＳ Ｐゴシック" pitchFamily="122" charset="-128"/>
                <a:cs typeface="Trebuchet MS"/>
              </a:rPr>
              <a:t> with physical simulator</a:t>
            </a:r>
            <a:endParaRPr kumimoji="0" lang="en-US" b="0" i="0" u="none" strike="noStrike" kern="0" cap="none" spc="0" normalizeH="0" noProof="0" dirty="0" smtClean="0">
              <a:ln>
                <a:noFill/>
              </a:ln>
              <a:solidFill>
                <a:srgbClr val="606060"/>
              </a:solidFill>
              <a:effectLst/>
              <a:uLnTx/>
              <a:uFillTx/>
              <a:latin typeface="Trebuchet MS"/>
              <a:ea typeface="ＭＳ Ｐゴシック" pitchFamily="122" charset="-128"/>
              <a:cs typeface="Trebuchet MS"/>
            </a:endParaRPr>
          </a:p>
          <a:p>
            <a:pPr marL="342900" marR="0" lvl="0" indent="-342900" algn="l" defTabSz="914400" rtl="0" eaLnBrk="0" fontAlgn="base" latinLnBrk="0" hangingPunct="0">
              <a:lnSpc>
                <a:spcPct val="100000"/>
              </a:lnSpc>
              <a:spcBef>
                <a:spcPct val="20000"/>
              </a:spcBef>
              <a:spcAft>
                <a:spcPct val="0"/>
              </a:spcAft>
              <a:buClr>
                <a:srgbClr val="FF6600"/>
              </a:buClr>
              <a:buSzTx/>
              <a:buFont typeface="Arial"/>
              <a:buChar char="•"/>
              <a:tabLst/>
              <a:defRPr/>
            </a:pPr>
            <a:r>
              <a:rPr lang="en-US" kern="0" baseline="0" dirty="0" smtClean="0">
                <a:solidFill>
                  <a:srgbClr val="606060"/>
                </a:solidFill>
                <a:latin typeface="Trebuchet MS"/>
                <a:ea typeface="ＭＳ Ｐゴシック" pitchFamily="122" charset="-128"/>
                <a:cs typeface="Trebuchet MS"/>
              </a:rPr>
              <a:t>Drivers</a:t>
            </a:r>
            <a:r>
              <a:rPr lang="en-US" kern="0" dirty="0" smtClean="0">
                <a:solidFill>
                  <a:srgbClr val="606060"/>
                </a:solidFill>
                <a:latin typeface="Trebuchet MS"/>
                <a:ea typeface="ＭＳ Ｐゴシック" pitchFamily="122" charset="-128"/>
                <a:cs typeface="Trebuchet MS"/>
              </a:rPr>
              <a:t> in kernel for </a:t>
            </a:r>
            <a:r>
              <a:rPr lang="en-US" kern="0" dirty="0" err="1" smtClean="0">
                <a:solidFill>
                  <a:srgbClr val="606060"/>
                </a:solidFill>
                <a:latin typeface="Trebuchet MS"/>
                <a:ea typeface="ＭＳ Ｐゴシック" pitchFamily="122" charset="-128"/>
                <a:cs typeface="Trebuchet MS"/>
              </a:rPr>
              <a:t>RTDroid</a:t>
            </a:r>
            <a:r>
              <a:rPr lang="en-US" kern="0" dirty="0" smtClean="0">
                <a:solidFill>
                  <a:srgbClr val="606060"/>
                </a:solidFill>
                <a:latin typeface="Trebuchet MS"/>
                <a:ea typeface="ＭＳ Ｐゴシック" pitchFamily="122" charset="-128"/>
                <a:cs typeface="Trebuchet MS"/>
              </a:rPr>
              <a:t> </a:t>
            </a:r>
            <a:r>
              <a:rPr lang="en-US" kern="0" dirty="0" err="1" smtClean="0">
                <a:solidFill>
                  <a:srgbClr val="606060"/>
                </a:solidFill>
                <a:latin typeface="Trebuchet MS"/>
                <a:ea typeface="ＭＳ Ｐゴシック" pitchFamily="122" charset="-128"/>
                <a:cs typeface="Trebuchet MS"/>
              </a:rPr>
              <a:t>SensorManager</a:t>
            </a:r>
            <a:endParaRPr kumimoji="0" lang="en-US" sz="2400" b="0" i="0" u="none" strike="noStrike" kern="0" cap="none" spc="0" normalizeH="0" baseline="0" noProof="0" dirty="0" smtClean="0">
              <a:ln>
                <a:noFill/>
              </a:ln>
              <a:solidFill>
                <a:srgbClr val="606060"/>
              </a:solidFill>
              <a:effectLst/>
              <a:uLnTx/>
              <a:uFillTx/>
              <a:latin typeface="Trebuchet MS"/>
              <a:ea typeface="ＭＳ Ｐゴシック" pitchFamily="122" charset="-128"/>
              <a:cs typeface="Trebuchet MS"/>
            </a:endParaRPr>
          </a:p>
        </p:txBody>
      </p:sp>
      <p:sp>
        <p:nvSpPr>
          <p:cNvPr id="24" name="圆角矩形 10"/>
          <p:cNvSpPr/>
          <p:nvPr/>
        </p:nvSpPr>
        <p:spPr bwMode="auto">
          <a:xfrm>
            <a:off x="6490756" y="2996952"/>
            <a:ext cx="2111904" cy="944901"/>
          </a:xfrm>
          <a:prstGeom prst="roundRect">
            <a:avLst>
              <a:gd name="adj" fmla="val 7524"/>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CN" sz="2000" b="1" dirty="0" err="1" smtClean="0">
                <a:solidFill>
                  <a:schemeClr val="tx1"/>
                </a:solidFill>
                <a:latin typeface="Trebuchet MS" pitchFamily="34" charset="0"/>
              </a:rPr>
              <a:t>jPapabench</a:t>
            </a:r>
            <a:endParaRPr kumimoji="0" lang="en-US" altLang="zh-CN" sz="2000" b="1" i="0" u="none" strike="noStrike" cap="none" normalizeH="0" baseline="0" dirty="0" smtClean="0">
              <a:ln>
                <a:noFill/>
              </a:ln>
              <a:solidFill>
                <a:schemeClr val="tx1"/>
              </a:solidFill>
              <a:effectLst/>
              <a:latin typeface="Trebuchet MS"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dirty="0" smtClean="0">
                <a:ln>
                  <a:noFill/>
                </a:ln>
                <a:solidFill>
                  <a:schemeClr val="tx1"/>
                </a:solidFill>
                <a:effectLst/>
                <a:latin typeface="Trebuchet MS" pitchFamily="34" charset="0"/>
              </a:rPr>
              <a:t>Application</a:t>
            </a:r>
            <a:endParaRPr kumimoji="0" lang="zh-CN" altLang="en-US" sz="2000" b="1" i="0" u="none" strike="noStrike" cap="none" normalizeH="0" baseline="0" dirty="0" smtClean="0">
              <a:ln>
                <a:noFill/>
              </a:ln>
              <a:solidFill>
                <a:schemeClr val="tx1"/>
              </a:solidFill>
              <a:effectLst/>
              <a:latin typeface="Trebuchet MS" pitchFamily="34" charset="0"/>
            </a:endParaRPr>
          </a:p>
        </p:txBody>
      </p:sp>
      <p:sp>
        <p:nvSpPr>
          <p:cNvPr id="7" name="TextBox 6"/>
          <p:cNvSpPr txBox="1"/>
          <p:nvPr/>
        </p:nvSpPr>
        <p:spPr>
          <a:xfrm>
            <a:off x="933458" y="3643843"/>
            <a:ext cx="1946367" cy="830997"/>
          </a:xfrm>
          <a:prstGeom prst="rect">
            <a:avLst/>
          </a:prstGeom>
          <a:noFill/>
        </p:spPr>
        <p:txBody>
          <a:bodyPr wrap="none" rtlCol="0">
            <a:spAutoFit/>
          </a:bodyPr>
          <a:lstStyle/>
          <a:p>
            <a:r>
              <a:rPr lang="en-US" dirty="0" smtClean="0">
                <a:solidFill>
                  <a:srgbClr val="FF0000"/>
                </a:solidFill>
                <a:latin typeface="Trebuchet MS" pitchFamily="34" charset="0"/>
              </a:rPr>
              <a:t>Simulator in </a:t>
            </a:r>
          </a:p>
          <a:p>
            <a:r>
              <a:rPr lang="en-US" dirty="0" smtClean="0">
                <a:solidFill>
                  <a:srgbClr val="FF0000"/>
                </a:solidFill>
                <a:latin typeface="Trebuchet MS" pitchFamily="34" charset="0"/>
              </a:rPr>
              <a:t>Paparazzi</a:t>
            </a:r>
            <a:endParaRPr lang="en-US" dirty="0">
              <a:solidFill>
                <a:srgbClr val="FF0000"/>
              </a:solidFill>
              <a:latin typeface="Trebuchet MS" pitchFamily="34" charset="0"/>
            </a:endParaRPr>
          </a:p>
        </p:txBody>
      </p:sp>
      <p:sp>
        <p:nvSpPr>
          <p:cNvPr id="25" name="圆角矩形 10"/>
          <p:cNvSpPr/>
          <p:nvPr/>
        </p:nvSpPr>
        <p:spPr bwMode="auto">
          <a:xfrm>
            <a:off x="6466927" y="4042408"/>
            <a:ext cx="2111904" cy="944901"/>
          </a:xfrm>
          <a:prstGeom prst="roundRect">
            <a:avLst>
              <a:gd name="adj" fmla="val 7524"/>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CN" sz="2000" b="1" dirty="0" smtClean="0">
                <a:solidFill>
                  <a:schemeClr val="tx1"/>
                </a:solidFill>
                <a:latin typeface="Trebuchet MS" pitchFamily="34" charset="0"/>
              </a:rPr>
              <a:t>Sensor Manager</a:t>
            </a:r>
            <a:endParaRPr kumimoji="0" lang="en-US" altLang="zh-CN" sz="2000" b="1" i="0" u="none" strike="noStrike" cap="none" normalizeH="0" baseline="0" dirty="0" smtClean="0">
              <a:ln>
                <a:noFill/>
              </a:ln>
              <a:solidFill>
                <a:schemeClr val="tx1"/>
              </a:solidFill>
              <a:effectLst/>
              <a:latin typeface="Trebuchet MS" pitchFamily="34" charset="0"/>
            </a:endParaRPr>
          </a:p>
        </p:txBody>
      </p:sp>
      <p:sp>
        <p:nvSpPr>
          <p:cNvPr id="26" name="圆角矩形 10"/>
          <p:cNvSpPr/>
          <p:nvPr/>
        </p:nvSpPr>
        <p:spPr bwMode="auto">
          <a:xfrm>
            <a:off x="6483860" y="5090150"/>
            <a:ext cx="2111904" cy="944901"/>
          </a:xfrm>
          <a:prstGeom prst="roundRect">
            <a:avLst>
              <a:gd name="adj" fmla="val 7524"/>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CN" sz="2000" b="1" dirty="0" smtClean="0">
                <a:solidFill>
                  <a:schemeClr val="tx1"/>
                </a:solidFill>
                <a:latin typeface="Trebuchet MS" pitchFamily="34" charset="0"/>
              </a:rPr>
              <a:t>Kernel Driver</a:t>
            </a:r>
            <a:endParaRPr kumimoji="0" lang="en-US" altLang="zh-CN" sz="2000" b="1" i="0" u="none" strike="noStrike" cap="none" normalizeH="0" baseline="0" dirty="0" smtClean="0">
              <a:ln>
                <a:noFill/>
              </a:ln>
              <a:solidFill>
                <a:schemeClr val="tx1"/>
              </a:solidFill>
              <a:effectLst/>
              <a:latin typeface="Trebuchet MS" pitchFamily="34" charset="0"/>
            </a:endParaRPr>
          </a:p>
        </p:txBody>
      </p:sp>
    </p:spTree>
    <p:extLst>
      <p:ext uri="{BB962C8B-B14F-4D97-AF65-F5344CB8AC3E}">
        <p14:creationId xmlns:p14="http://schemas.microsoft.com/office/powerpoint/2010/main" val="974350062"/>
      </p:ext>
    </p:extLst>
  </p:cSld>
  <p:clrMapOvr>
    <a:masterClrMapping/>
  </p:clrMapOvr>
  <mc:AlternateContent xmlns:mc="http://schemas.openxmlformats.org/markup-compatibility/2006" xmlns:p14="http://schemas.microsoft.com/office/powerpoint/2010/main">
    <mc:Choice Requires="p14">
      <p:transition spd="slow" p14:dur="2000" advTm="29027"/>
    </mc:Choice>
    <mc:Fallback xmlns="">
      <p:transition spd="slow" advTm="29027"/>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85800" y="990600"/>
            <a:ext cx="8229600" cy="609600"/>
          </a:xfrm>
          <a:prstGeom prst="rect">
            <a:avLst/>
          </a:prstGeom>
        </p:spPr>
        <p:txBody>
          <a:bodyPr/>
          <a:lstStyle>
            <a:lvl1pPr algn="l" rtl="0" eaLnBrk="0" fontAlgn="base" hangingPunct="0">
              <a:spcBef>
                <a:spcPct val="0"/>
              </a:spcBef>
              <a:spcAft>
                <a:spcPct val="0"/>
              </a:spcAft>
              <a:defRPr sz="3600" b="0" i="0">
                <a:solidFill>
                  <a:srgbClr val="606060"/>
                </a:solidFill>
                <a:latin typeface="Georgia"/>
                <a:ea typeface="ＭＳ Ｐゴシック" pitchFamily="122" charset="-128"/>
                <a:cs typeface="Georgia"/>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a:lstStyle>
          <a:p>
            <a:r>
              <a:rPr lang="en-US" dirty="0">
                <a:solidFill>
                  <a:schemeClr val="tx1"/>
                </a:solidFill>
              </a:rPr>
              <a:t>Future </a:t>
            </a:r>
            <a:r>
              <a:rPr lang="en-US" dirty="0" smtClean="0">
                <a:solidFill>
                  <a:schemeClr val="tx1"/>
                </a:solidFill>
              </a:rPr>
              <a:t>extensions to </a:t>
            </a:r>
            <a:r>
              <a:rPr lang="en-US" dirty="0" err="1" smtClean="0">
                <a:solidFill>
                  <a:schemeClr val="tx1"/>
                </a:solidFill>
              </a:rPr>
              <a:t>jPapabench</a:t>
            </a:r>
            <a:endParaRPr lang="en-US" dirty="0">
              <a:solidFill>
                <a:schemeClr val="tx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7072" y="1919833"/>
            <a:ext cx="4343400" cy="338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616" y="2091190"/>
            <a:ext cx="39243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012160" y="5322298"/>
            <a:ext cx="1499128" cy="461665"/>
          </a:xfrm>
          <a:prstGeom prst="rect">
            <a:avLst/>
          </a:prstGeom>
          <a:noFill/>
        </p:spPr>
        <p:txBody>
          <a:bodyPr wrap="none" rtlCol="0">
            <a:spAutoFit/>
          </a:bodyPr>
          <a:lstStyle/>
          <a:p>
            <a:r>
              <a:rPr lang="en-US" b="1" dirty="0" smtClean="0"/>
              <a:t>Paparazzi</a:t>
            </a:r>
            <a:endParaRPr lang="en-US" b="1" dirty="0"/>
          </a:p>
        </p:txBody>
      </p:sp>
      <p:sp>
        <p:nvSpPr>
          <p:cNvPr id="9" name="TextBox 8"/>
          <p:cNvSpPr txBox="1"/>
          <p:nvPr/>
        </p:nvSpPr>
        <p:spPr>
          <a:xfrm>
            <a:off x="1547664" y="5322298"/>
            <a:ext cx="1741182" cy="461665"/>
          </a:xfrm>
          <a:prstGeom prst="rect">
            <a:avLst/>
          </a:prstGeom>
          <a:noFill/>
        </p:spPr>
        <p:txBody>
          <a:bodyPr wrap="none" rtlCol="0">
            <a:spAutoFit/>
          </a:bodyPr>
          <a:lstStyle/>
          <a:p>
            <a:r>
              <a:rPr lang="en-US" b="1" dirty="0" err="1" smtClean="0"/>
              <a:t>jPapabench</a:t>
            </a:r>
            <a:endParaRPr lang="en-US" b="1" dirty="0"/>
          </a:p>
        </p:txBody>
      </p:sp>
      <p:sp>
        <p:nvSpPr>
          <p:cNvPr id="10" name="页脚占位符 9"/>
          <p:cNvSpPr>
            <a:spLocks noGrp="1"/>
          </p:cNvSpPr>
          <p:nvPr>
            <p:ph type="ftr" sz="quarter" idx="3"/>
          </p:nvPr>
        </p:nvSpPr>
        <p:spPr>
          <a:xfrm>
            <a:off x="685800" y="6400800"/>
            <a:ext cx="3886200" cy="365125"/>
          </a:xfrm>
        </p:spPr>
        <p:txBody>
          <a:bodyPr/>
          <a:lstStyle/>
          <a:p>
            <a:r>
              <a:rPr lang="en-US" smtClean="0"/>
              <a:t>http://rtdroid.cse.buffalo.edu</a:t>
            </a:r>
            <a:endParaRPr lang="en-US" dirty="0"/>
          </a:p>
        </p:txBody>
      </p:sp>
      <p:sp>
        <p:nvSpPr>
          <p:cNvPr id="12" name="灯片编号占位符 8"/>
          <p:cNvSpPr>
            <a:spLocks noGrp="1"/>
          </p:cNvSpPr>
          <p:nvPr>
            <p:ph type="sldNum" sz="quarter" idx="10"/>
          </p:nvPr>
        </p:nvSpPr>
        <p:spPr>
          <a:xfrm>
            <a:off x="4714876" y="6407836"/>
            <a:ext cx="3962400" cy="342900"/>
          </a:xfrm>
        </p:spPr>
        <p:txBody>
          <a:bodyPr/>
          <a:lstStyle/>
          <a:p>
            <a:pPr algn="r"/>
            <a:fld id="{F609543F-BDCB-4654-B7D7-E8D142F13C05}" type="slidenum">
              <a:rPr lang="en-US" smtClean="0"/>
              <a:pPr algn="r"/>
              <a:t>18</a:t>
            </a:fld>
            <a:r>
              <a:rPr lang="en-US" dirty="0" smtClean="0"/>
              <a:t> / 19</a:t>
            </a:r>
            <a:endParaRPr lang="en-US" dirty="0"/>
          </a:p>
        </p:txBody>
      </p:sp>
    </p:spTree>
    <p:extLst>
      <p:ext uri="{BB962C8B-B14F-4D97-AF65-F5344CB8AC3E}">
        <p14:creationId xmlns:p14="http://schemas.microsoft.com/office/powerpoint/2010/main" val="839453540"/>
      </p:ext>
    </p:extLst>
  </p:cSld>
  <p:clrMapOvr>
    <a:masterClrMapping/>
  </p:clrMapOvr>
  <mc:AlternateContent xmlns:mc="http://schemas.openxmlformats.org/markup-compatibility/2006" xmlns:p14="http://schemas.microsoft.com/office/powerpoint/2010/main">
    <mc:Choice Requires="p14">
      <p:transition spd="slow" p14:dur="2000" advTm="29027"/>
    </mc:Choice>
    <mc:Fallback xmlns="">
      <p:transition spd="slow" advTm="29027"/>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title"/>
          </p:nvPr>
        </p:nvSpPr>
        <p:spPr>
          <a:xfrm>
            <a:off x="685800" y="990600"/>
            <a:ext cx="7772400" cy="609600"/>
          </a:xfrm>
        </p:spPr>
        <p:txBody>
          <a:bodyPr/>
          <a:lstStyle/>
          <a:p>
            <a:r>
              <a:rPr lang="en-US" sz="3200" b="1" dirty="0" smtClean="0">
                <a:solidFill>
                  <a:schemeClr val="tx1"/>
                </a:solidFill>
              </a:rPr>
              <a:t>Interest in Real-Time Android</a:t>
            </a:r>
            <a:endParaRPr lang="en-US" sz="3200" b="1" dirty="0">
              <a:solidFill>
                <a:schemeClr val="tx1"/>
              </a:solidFill>
            </a:endParaRPr>
          </a:p>
        </p:txBody>
      </p:sp>
      <p:sp>
        <p:nvSpPr>
          <p:cNvPr id="4" name="Content Placeholder 5"/>
          <p:cNvSpPr>
            <a:spLocks noGrp="1"/>
          </p:cNvSpPr>
          <p:nvPr>
            <p:ph sz="half" idx="4294967295"/>
          </p:nvPr>
        </p:nvSpPr>
        <p:spPr>
          <a:xfrm>
            <a:off x="500034" y="2285992"/>
            <a:ext cx="8358246" cy="3591280"/>
          </a:xfrm>
          <a:prstGeom prst="rect">
            <a:avLst/>
          </a:prstGeom>
        </p:spPr>
        <p:txBody>
          <a:bodyPr/>
          <a:lstStyle/>
          <a:p>
            <a:pPr marL="0" indent="0">
              <a:buFont typeface="Arial" pitchFamily="34" charset="0"/>
              <a:buChar char="•"/>
            </a:pPr>
            <a:r>
              <a:rPr lang="en-US" altLang="zh-CN" dirty="0" smtClean="0">
                <a:solidFill>
                  <a:schemeClr val="tx1"/>
                </a:solidFill>
              </a:rPr>
              <a:t>  Evaluating Android OS for Embedded Real-Time    </a:t>
            </a:r>
          </a:p>
          <a:p>
            <a:pPr marL="0" indent="0"/>
            <a:r>
              <a:rPr lang="en-US" altLang="zh-CN" dirty="0" smtClean="0">
                <a:solidFill>
                  <a:schemeClr val="tx1"/>
                </a:solidFill>
              </a:rPr>
              <a:t>    Systems</a:t>
            </a:r>
          </a:p>
          <a:p>
            <a:pPr marL="0" indent="0">
              <a:buFont typeface="Arial" pitchFamily="34" charset="0"/>
              <a:buChar char="•"/>
            </a:pPr>
            <a:r>
              <a:rPr lang="en-US" altLang="zh-CN" dirty="0" smtClean="0">
                <a:solidFill>
                  <a:schemeClr val="tx1"/>
                </a:solidFill>
              </a:rPr>
              <a:t> Android and RTOS together: </a:t>
            </a:r>
          </a:p>
          <a:p>
            <a:pPr marL="0" indent="0"/>
            <a:r>
              <a:rPr lang="en-US" altLang="zh-CN" dirty="0" smtClean="0">
                <a:solidFill>
                  <a:schemeClr val="tx1"/>
                </a:solidFill>
              </a:rPr>
              <a:t>   </a:t>
            </a:r>
            <a:r>
              <a:rPr lang="en-US" altLang="zh-CN" i="1" dirty="0" smtClean="0">
                <a:solidFill>
                  <a:schemeClr val="tx1"/>
                </a:solidFill>
              </a:rPr>
              <a:t>The dynamic duo for today’s medical devices</a:t>
            </a:r>
          </a:p>
          <a:p>
            <a:pPr marL="0" indent="0">
              <a:buFont typeface="Arial" pitchFamily="34" charset="0"/>
              <a:buChar char="•"/>
            </a:pPr>
            <a:r>
              <a:rPr lang="en-US" altLang="zh-CN" dirty="0" smtClean="0">
                <a:solidFill>
                  <a:schemeClr val="tx1"/>
                </a:solidFill>
              </a:rPr>
              <a:t> </a:t>
            </a:r>
            <a:r>
              <a:rPr lang="en-US" altLang="zh-CN" dirty="0" err="1" smtClean="0">
                <a:solidFill>
                  <a:schemeClr val="tx1"/>
                </a:solidFill>
              </a:rPr>
              <a:t>RTAndroid</a:t>
            </a:r>
            <a:r>
              <a:rPr lang="en-US" altLang="zh-CN" dirty="0" smtClean="0">
                <a:solidFill>
                  <a:schemeClr val="tx1"/>
                </a:solidFill>
              </a:rPr>
              <a:t>:</a:t>
            </a:r>
          </a:p>
          <a:p>
            <a:pPr marL="400050" lvl="1" indent="0">
              <a:buFont typeface="Arial" pitchFamily="34" charset="0"/>
              <a:buChar char="•"/>
            </a:pPr>
            <a:r>
              <a:rPr lang="en-US" altLang="zh-CN" dirty="0">
                <a:solidFill>
                  <a:schemeClr val="tx1"/>
                </a:solidFill>
              </a:rPr>
              <a:t>A real-time extension to Android with non-blocking </a:t>
            </a:r>
            <a:r>
              <a:rPr lang="en-US" altLang="zh-CN" dirty="0" smtClean="0">
                <a:solidFill>
                  <a:schemeClr val="tx1"/>
                </a:solidFill>
              </a:rPr>
              <a:t>GC </a:t>
            </a:r>
          </a:p>
          <a:p>
            <a:pPr marL="0" indent="0">
              <a:buFont typeface="Arial" pitchFamily="34" charset="0"/>
              <a:buChar char="•"/>
            </a:pPr>
            <a:r>
              <a:rPr lang="en-US" altLang="zh-CN" dirty="0" smtClean="0">
                <a:solidFill>
                  <a:schemeClr val="tx1"/>
                </a:solidFill>
              </a:rPr>
              <a:t> </a:t>
            </a:r>
            <a:r>
              <a:rPr lang="en-US" altLang="zh-CN" dirty="0" err="1" smtClean="0">
                <a:solidFill>
                  <a:schemeClr val="tx1"/>
                </a:solidFill>
              </a:rPr>
              <a:t>RTDroid</a:t>
            </a:r>
            <a:r>
              <a:rPr lang="en-US" altLang="zh-CN" dirty="0" smtClean="0">
                <a:solidFill>
                  <a:schemeClr val="tx1"/>
                </a:solidFill>
              </a:rPr>
              <a:t>:</a:t>
            </a:r>
          </a:p>
          <a:p>
            <a:pPr marL="400050" lvl="1" indent="0">
              <a:buFont typeface="Arial" pitchFamily="34" charset="0"/>
              <a:buChar char="•"/>
            </a:pPr>
            <a:r>
              <a:rPr lang="en-US" altLang="zh-CN" dirty="0" smtClean="0">
                <a:solidFill>
                  <a:schemeClr val="tx1"/>
                </a:solidFill>
              </a:rPr>
              <a:t>RTOS + RTVM + RT-Android Framework</a:t>
            </a:r>
          </a:p>
        </p:txBody>
      </p:sp>
      <p:sp>
        <p:nvSpPr>
          <p:cNvPr id="8" name="页脚占位符 7"/>
          <p:cNvSpPr>
            <a:spLocks noGrp="1"/>
          </p:cNvSpPr>
          <p:nvPr>
            <p:ph type="ftr" sz="quarter" idx="3"/>
          </p:nvPr>
        </p:nvSpPr>
        <p:spPr>
          <a:xfrm>
            <a:off x="685800" y="6400800"/>
            <a:ext cx="3886200" cy="365125"/>
          </a:xfrm>
        </p:spPr>
        <p:txBody>
          <a:bodyPr/>
          <a:lstStyle/>
          <a:p>
            <a:r>
              <a:rPr lang="en-US" smtClean="0"/>
              <a:t>http://rtdroid.cse.buffalo.edu</a:t>
            </a:r>
            <a:endParaRPr lang="en-US" dirty="0"/>
          </a:p>
        </p:txBody>
      </p:sp>
      <p:sp>
        <p:nvSpPr>
          <p:cNvPr id="9" name="灯片编号占位符 8"/>
          <p:cNvSpPr>
            <a:spLocks noGrp="1"/>
          </p:cNvSpPr>
          <p:nvPr>
            <p:ph type="sldNum" sz="quarter" idx="10"/>
          </p:nvPr>
        </p:nvSpPr>
        <p:spPr>
          <a:xfrm>
            <a:off x="4714876" y="6407836"/>
            <a:ext cx="3962400" cy="342900"/>
          </a:xfrm>
        </p:spPr>
        <p:txBody>
          <a:bodyPr/>
          <a:lstStyle/>
          <a:p>
            <a:pPr algn="r"/>
            <a:fld id="{F609543F-BDCB-4654-B7D7-E8D142F13C05}" type="slidenum">
              <a:rPr lang="en-US" smtClean="0"/>
              <a:pPr algn="r"/>
              <a:t>1</a:t>
            </a:fld>
            <a:r>
              <a:rPr lang="en-US" dirty="0" smtClean="0"/>
              <a:t> / 19</a:t>
            </a:r>
            <a:endParaRPr lang="en-US" dirty="0"/>
          </a:p>
        </p:txBody>
      </p:sp>
    </p:spTree>
    <p:custDataLst>
      <p:tags r:id="rId1"/>
    </p:custDataLst>
    <p:extLst>
      <p:ext uri="{BB962C8B-B14F-4D97-AF65-F5344CB8AC3E}">
        <p14:creationId xmlns:p14="http://schemas.microsoft.com/office/powerpoint/2010/main" val="2993790749"/>
      </p:ext>
    </p:extLst>
  </p:cSld>
  <p:clrMapOvr>
    <a:masterClrMapping/>
  </p:clrMapOvr>
  <mc:AlternateContent xmlns:mc="http://schemas.openxmlformats.org/markup-compatibility/2006" xmlns:p14="http://schemas.microsoft.com/office/powerpoint/2010/main">
    <mc:Choice Requires="p14">
      <p:transition spd="slow" p14:dur="2000" advTm="92789"/>
    </mc:Choice>
    <mc:Fallback xmlns="">
      <p:transition spd="slow" advTm="92789"/>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160240"/>
            <a:ext cx="7772400" cy="3429000"/>
          </a:xfrm>
        </p:spPr>
        <p:txBody>
          <a:bodyPr>
            <a:normAutofit/>
          </a:bodyPr>
          <a:lstStyle/>
          <a:p>
            <a:pPr>
              <a:buFont typeface="Arial"/>
              <a:buChar char="•"/>
            </a:pPr>
            <a:r>
              <a:rPr lang="en-US" dirty="0" smtClean="0"/>
              <a:t>Real-time extension of Android manifest for off-line analysis and resource pre-allocation</a:t>
            </a:r>
          </a:p>
          <a:p>
            <a:pPr>
              <a:buFont typeface="Arial"/>
              <a:buChar char="•"/>
            </a:pPr>
            <a:r>
              <a:rPr lang="en-US" dirty="0" smtClean="0"/>
              <a:t>Programming model design with scoped </a:t>
            </a:r>
            <a:r>
              <a:rPr lang="en-US" dirty="0"/>
              <a:t>m</a:t>
            </a:r>
            <a:r>
              <a:rPr lang="en-US" dirty="0" smtClean="0"/>
              <a:t>emory</a:t>
            </a:r>
          </a:p>
          <a:p>
            <a:pPr>
              <a:buFont typeface="Arial"/>
              <a:buChar char="•"/>
            </a:pPr>
            <a:r>
              <a:rPr lang="en-US" dirty="0" smtClean="0"/>
              <a:t>Multi-application execution in </a:t>
            </a:r>
            <a:r>
              <a:rPr lang="en-US" smtClean="0"/>
              <a:t>partitioned system</a:t>
            </a:r>
          </a:p>
          <a:p>
            <a:pPr>
              <a:buFont typeface="Arial"/>
              <a:buChar char="•"/>
            </a:pPr>
            <a:r>
              <a:rPr lang="en-US" dirty="0" smtClean="0"/>
              <a:t>Alterative of Binder for inter-process communication</a:t>
            </a:r>
          </a:p>
        </p:txBody>
      </p:sp>
      <p:sp>
        <p:nvSpPr>
          <p:cNvPr id="5" name="Title 1"/>
          <p:cNvSpPr txBox="1">
            <a:spLocks/>
          </p:cNvSpPr>
          <p:nvPr/>
        </p:nvSpPr>
        <p:spPr>
          <a:xfrm>
            <a:off x="685800" y="990600"/>
            <a:ext cx="8229600" cy="609600"/>
          </a:xfrm>
          <a:prstGeom prst="rect">
            <a:avLst/>
          </a:prstGeom>
        </p:spPr>
        <p:txBody>
          <a:bodyPr/>
          <a:lstStyle>
            <a:lvl1pPr algn="l" rtl="0" eaLnBrk="0" fontAlgn="base" hangingPunct="0">
              <a:spcBef>
                <a:spcPct val="0"/>
              </a:spcBef>
              <a:spcAft>
                <a:spcPct val="0"/>
              </a:spcAft>
              <a:defRPr sz="3600" b="0" i="0">
                <a:solidFill>
                  <a:srgbClr val="606060"/>
                </a:solidFill>
                <a:latin typeface="Georgia"/>
                <a:ea typeface="ＭＳ Ｐゴシック" pitchFamily="122" charset="-128"/>
                <a:cs typeface="Georgia"/>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a:lstStyle>
          <a:p>
            <a:r>
              <a:rPr lang="en-US" dirty="0">
                <a:solidFill>
                  <a:schemeClr val="tx1"/>
                </a:solidFill>
              </a:rPr>
              <a:t>Future </a:t>
            </a:r>
            <a:r>
              <a:rPr lang="en-US" dirty="0" smtClean="0">
                <a:solidFill>
                  <a:schemeClr val="tx1"/>
                </a:solidFill>
              </a:rPr>
              <a:t>Work on </a:t>
            </a:r>
            <a:r>
              <a:rPr lang="en-US" dirty="0" err="1" smtClean="0">
                <a:solidFill>
                  <a:schemeClr val="tx1"/>
                </a:solidFill>
              </a:rPr>
              <a:t>RTDroid</a:t>
            </a:r>
            <a:endParaRPr lang="en-US" dirty="0">
              <a:solidFill>
                <a:schemeClr val="tx1"/>
              </a:solidFill>
            </a:endParaRPr>
          </a:p>
        </p:txBody>
      </p:sp>
      <p:sp>
        <p:nvSpPr>
          <p:cNvPr id="7" name="页脚占位符 6"/>
          <p:cNvSpPr>
            <a:spLocks noGrp="1"/>
          </p:cNvSpPr>
          <p:nvPr>
            <p:ph type="ftr" sz="quarter" idx="3"/>
          </p:nvPr>
        </p:nvSpPr>
        <p:spPr>
          <a:xfrm>
            <a:off x="685800" y="6400800"/>
            <a:ext cx="3886200" cy="365125"/>
          </a:xfrm>
        </p:spPr>
        <p:txBody>
          <a:bodyPr/>
          <a:lstStyle/>
          <a:p>
            <a:r>
              <a:rPr lang="en-US" smtClean="0"/>
              <a:t>http://rtdroid.cse.buffalo.edu</a:t>
            </a:r>
            <a:endParaRPr lang="en-US" dirty="0"/>
          </a:p>
        </p:txBody>
      </p:sp>
      <p:sp>
        <p:nvSpPr>
          <p:cNvPr id="9" name="灯片编号占位符 8"/>
          <p:cNvSpPr>
            <a:spLocks noGrp="1"/>
          </p:cNvSpPr>
          <p:nvPr>
            <p:ph type="sldNum" sz="quarter" idx="10"/>
          </p:nvPr>
        </p:nvSpPr>
        <p:spPr>
          <a:xfrm>
            <a:off x="4714876" y="6407836"/>
            <a:ext cx="3962400" cy="342900"/>
          </a:xfrm>
        </p:spPr>
        <p:txBody>
          <a:bodyPr/>
          <a:lstStyle/>
          <a:p>
            <a:pPr algn="r"/>
            <a:fld id="{F609543F-BDCB-4654-B7D7-E8D142F13C05}" type="slidenum">
              <a:rPr lang="en-US" smtClean="0"/>
              <a:pPr algn="r"/>
              <a:t>19</a:t>
            </a:fld>
            <a:r>
              <a:rPr lang="en-US" dirty="0" smtClean="0"/>
              <a:t> / 19</a:t>
            </a:r>
            <a:endParaRPr lang="en-US" dirty="0"/>
          </a:p>
        </p:txBody>
      </p:sp>
      <p:sp>
        <p:nvSpPr>
          <p:cNvPr id="10" name="TextBox 9"/>
          <p:cNvSpPr txBox="1"/>
          <p:nvPr/>
        </p:nvSpPr>
        <p:spPr>
          <a:xfrm>
            <a:off x="3428992" y="5000636"/>
            <a:ext cx="2000264" cy="707886"/>
          </a:xfrm>
          <a:prstGeom prst="rect">
            <a:avLst/>
          </a:prstGeom>
          <a:noFill/>
        </p:spPr>
        <p:txBody>
          <a:bodyPr wrap="square" rtlCol="0">
            <a:spAutoFit/>
          </a:bodyPr>
          <a:lstStyle/>
          <a:p>
            <a:r>
              <a:rPr lang="en-US" altLang="zh-CN" sz="4000" b="1" dirty="0" smtClean="0"/>
              <a:t>Thanks</a:t>
            </a:r>
            <a:endParaRPr lang="zh-CN" altLang="en-US" sz="4000" b="1" dirty="0"/>
          </a:p>
        </p:txBody>
      </p:sp>
    </p:spTree>
    <p:extLst>
      <p:ext uri="{BB962C8B-B14F-4D97-AF65-F5344CB8AC3E}">
        <p14:creationId xmlns:p14="http://schemas.microsoft.com/office/powerpoint/2010/main" val="3888468889"/>
      </p:ext>
    </p:extLst>
  </p:cSld>
  <p:clrMapOvr>
    <a:masterClrMapping/>
  </p:clrMapOvr>
  <mc:AlternateContent xmlns:mc="http://schemas.openxmlformats.org/markup-compatibility/2006" xmlns:p14="http://schemas.microsoft.com/office/powerpoint/2010/main">
    <mc:Choice Requires="p14">
      <p:transition spd="slow" p14:dur="2000" advTm="29027"/>
    </mc:Choice>
    <mc:Fallback xmlns="">
      <p:transition spd="slow" advTm="2902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Visit Us</a:t>
            </a:r>
            <a:endParaRPr lang="en-US" dirty="0">
              <a:solidFill>
                <a:schemeClr val="tx1"/>
              </a:solidFill>
            </a:endParaRPr>
          </a:p>
        </p:txBody>
      </p:sp>
      <p:sp>
        <p:nvSpPr>
          <p:cNvPr id="3" name="Content Placeholder 2"/>
          <p:cNvSpPr>
            <a:spLocks noGrp="1"/>
          </p:cNvSpPr>
          <p:nvPr>
            <p:ph idx="1"/>
          </p:nvPr>
        </p:nvSpPr>
        <p:spPr/>
        <p:txBody>
          <a:bodyPr/>
          <a:lstStyle/>
          <a:p>
            <a:pPr>
              <a:buFont typeface="Arial"/>
              <a:buChar char="•"/>
            </a:pPr>
            <a:r>
              <a:rPr lang="en-US" dirty="0" smtClean="0">
                <a:hlinkClick r:id="rId2"/>
              </a:rPr>
              <a:t>http</a:t>
            </a:r>
            <a:r>
              <a:rPr lang="en-US" dirty="0">
                <a:hlinkClick r:id="rId2"/>
              </a:rPr>
              <a:t>://</a:t>
            </a:r>
            <a:r>
              <a:rPr lang="en-US" dirty="0" smtClean="0">
                <a:hlinkClick r:id="rId2"/>
              </a:rPr>
              <a:t>rtdroid.cse.buffalo.edu</a:t>
            </a:r>
            <a:endParaRPr lang="en-US" dirty="0"/>
          </a:p>
        </p:txBody>
      </p:sp>
    </p:spTree>
    <p:extLst>
      <p:ext uri="{BB962C8B-B14F-4D97-AF65-F5344CB8AC3E}">
        <p14:creationId xmlns:p14="http://schemas.microsoft.com/office/powerpoint/2010/main" val="39730984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2000" y="1752600"/>
            <a:ext cx="7772400" cy="2971800"/>
          </a:xfrm>
        </p:spPr>
        <p:txBody>
          <a:bodyPr/>
          <a:lstStyle/>
          <a:p>
            <a:pPr marL="0" indent="0"/>
            <a:r>
              <a:rPr lang="en-US" sz="2000" b="1" dirty="0" smtClean="0">
                <a:solidFill>
                  <a:schemeClr val="tx1"/>
                </a:solidFill>
              </a:rPr>
              <a:t>Application</a:t>
            </a:r>
            <a:r>
              <a:rPr lang="en-US" sz="2000" dirty="0" smtClean="0"/>
              <a:t>: </a:t>
            </a:r>
            <a:r>
              <a:rPr lang="en-US" sz="2000" dirty="0"/>
              <a:t>soft r</a:t>
            </a:r>
            <a:r>
              <a:rPr lang="en-US" sz="2000" dirty="0" smtClean="0"/>
              <a:t>eal-time </a:t>
            </a:r>
            <a:r>
              <a:rPr lang="en-US" sz="2000" dirty="0"/>
              <a:t>f</a:t>
            </a:r>
            <a:r>
              <a:rPr lang="en-US" sz="2000" dirty="0" smtClean="0"/>
              <a:t>all detector </a:t>
            </a:r>
            <a:endParaRPr lang="en-US" sz="2000" dirty="0"/>
          </a:p>
          <a:p>
            <a:pPr>
              <a:buFont typeface="Arial"/>
              <a:buChar char="•"/>
            </a:pPr>
            <a:endParaRPr lang="en-US" sz="2000" b="1" dirty="0" smtClean="0">
              <a:solidFill>
                <a:schemeClr val="tx1"/>
              </a:solidFill>
            </a:endParaRPr>
          </a:p>
          <a:p>
            <a:pPr>
              <a:buFont typeface="Arial"/>
              <a:buChar char="•"/>
            </a:pPr>
            <a:endParaRPr lang="en-US" sz="2000" b="1" dirty="0">
              <a:solidFill>
                <a:schemeClr val="tx1"/>
              </a:solidFill>
            </a:endParaRPr>
          </a:p>
          <a:p>
            <a:pPr marL="0" indent="0"/>
            <a:endParaRPr lang="en-US" sz="2000" b="1" dirty="0" smtClean="0">
              <a:solidFill>
                <a:schemeClr val="tx1"/>
              </a:solidFill>
            </a:endParaRPr>
          </a:p>
          <a:p>
            <a:pPr>
              <a:buFont typeface="Arial"/>
              <a:buChar char="•"/>
            </a:pPr>
            <a:endParaRPr lang="en-US" sz="2000" b="1" dirty="0" smtClean="0">
              <a:solidFill>
                <a:schemeClr val="tx1"/>
              </a:solidFill>
            </a:endParaRPr>
          </a:p>
          <a:p>
            <a:pPr>
              <a:buFont typeface="Arial"/>
              <a:buChar char="•"/>
            </a:pPr>
            <a:endParaRPr lang="en-US" sz="2000" b="1" dirty="0" smtClean="0">
              <a:solidFill>
                <a:schemeClr val="tx1"/>
              </a:solidFill>
            </a:endParaRPr>
          </a:p>
          <a:p>
            <a:pPr>
              <a:buFont typeface="Arial"/>
              <a:buChar char="•"/>
            </a:pPr>
            <a:endParaRPr lang="en-US" sz="2000" b="1" dirty="0" smtClean="0">
              <a:solidFill>
                <a:schemeClr val="tx1"/>
              </a:solidFill>
            </a:endParaRPr>
          </a:p>
          <a:p>
            <a:pPr>
              <a:buFont typeface="Arial"/>
              <a:buChar char="•"/>
            </a:pPr>
            <a:endParaRPr lang="en-US" sz="2000" b="1" dirty="0" smtClean="0">
              <a:solidFill>
                <a:schemeClr val="tx1"/>
              </a:solidFill>
            </a:endParaRPr>
          </a:p>
          <a:p>
            <a:pPr marL="0" lvl="0" indent="0"/>
            <a:r>
              <a:rPr lang="en-US" sz="2000" b="1" dirty="0" smtClean="0">
                <a:solidFill>
                  <a:schemeClr val="tx1"/>
                </a:solidFill>
              </a:rPr>
              <a:t>Simulated workload</a:t>
            </a:r>
            <a:r>
              <a:rPr lang="en-US" sz="2000" dirty="0" smtClean="0"/>
              <a:t>: </a:t>
            </a:r>
          </a:p>
          <a:p>
            <a:pPr lvl="1">
              <a:buFont typeface="Arial"/>
              <a:buChar char="•"/>
            </a:pPr>
            <a:r>
              <a:rPr lang="en-US" sz="1600" dirty="0"/>
              <a:t>M</a:t>
            </a:r>
            <a:r>
              <a:rPr lang="en-US" sz="1600" dirty="0" smtClean="0"/>
              <a:t>emory </a:t>
            </a:r>
            <a:r>
              <a:rPr lang="en-US" sz="1600" dirty="0"/>
              <a:t>intensive </a:t>
            </a:r>
            <a:r>
              <a:rPr lang="en-US" sz="1600" dirty="0" smtClean="0"/>
              <a:t>load: allocating </a:t>
            </a:r>
            <a:r>
              <a:rPr lang="en-US" sz="1600" dirty="0"/>
              <a:t>a 2.5 </a:t>
            </a:r>
            <a:r>
              <a:rPr lang="en-US" sz="1600" dirty="0" smtClean="0"/>
              <a:t>MB </a:t>
            </a:r>
            <a:r>
              <a:rPr lang="en-US" sz="1600" dirty="0"/>
              <a:t>integer </a:t>
            </a:r>
            <a:r>
              <a:rPr lang="en-US" sz="1600" dirty="0" smtClean="0"/>
              <a:t>array every 20ms</a:t>
            </a:r>
          </a:p>
          <a:p>
            <a:pPr lvl="1">
              <a:buFont typeface="Arial"/>
              <a:buChar char="•"/>
            </a:pPr>
            <a:r>
              <a:rPr lang="en-US" sz="1600" dirty="0" smtClean="0"/>
              <a:t>Computation intensive load: </a:t>
            </a:r>
            <a:r>
              <a:rPr lang="en-US" sz="1600" dirty="0"/>
              <a:t>tight loop performing </a:t>
            </a:r>
            <a:r>
              <a:rPr lang="en-US" sz="1600" dirty="0" smtClean="0"/>
              <a:t>a floating </a:t>
            </a:r>
            <a:r>
              <a:rPr lang="en-US" sz="1600" dirty="0"/>
              <a:t>point </a:t>
            </a:r>
            <a:r>
              <a:rPr lang="en-US" sz="1600" dirty="0" smtClean="0"/>
              <a:t>multiplication every 20ms</a:t>
            </a:r>
            <a:endParaRPr lang="en-US" sz="1600" i="1" dirty="0"/>
          </a:p>
        </p:txBody>
      </p:sp>
      <p:sp>
        <p:nvSpPr>
          <p:cNvPr id="3" name="Footer Placeholder 2"/>
          <p:cNvSpPr>
            <a:spLocks noGrp="1"/>
          </p:cNvSpPr>
          <p:nvPr>
            <p:ph type="ftr" sz="quarter" idx="3"/>
          </p:nvPr>
        </p:nvSpPr>
        <p:spPr>
          <a:xfrm>
            <a:off x="685800" y="6400800"/>
            <a:ext cx="7772400" cy="365125"/>
          </a:xfrm>
        </p:spPr>
        <p:txBody>
          <a:bodyPr/>
          <a:lstStyle/>
          <a:p>
            <a:r>
              <a:rPr lang="en-US" smtClean="0"/>
              <a:t>http://rtdroid.cse.buffalo.edu</a:t>
            </a:r>
            <a:endParaRPr lang="en-US" dirty="0"/>
          </a:p>
        </p:txBody>
      </p:sp>
      <p:sp>
        <p:nvSpPr>
          <p:cNvPr id="7" name="Title 1"/>
          <p:cNvSpPr txBox="1">
            <a:spLocks/>
          </p:cNvSpPr>
          <p:nvPr/>
        </p:nvSpPr>
        <p:spPr>
          <a:xfrm>
            <a:off x="685800" y="990600"/>
            <a:ext cx="8229600" cy="609600"/>
          </a:xfrm>
          <a:prstGeom prst="rect">
            <a:avLst/>
          </a:prstGeom>
        </p:spPr>
        <p:txBody>
          <a:bodyPr/>
          <a:lstStyle>
            <a:lvl1pPr algn="l" rtl="0" eaLnBrk="0" fontAlgn="base" hangingPunct="0">
              <a:spcBef>
                <a:spcPct val="0"/>
              </a:spcBef>
              <a:spcAft>
                <a:spcPct val="0"/>
              </a:spcAft>
              <a:defRPr sz="3600" b="0" i="0">
                <a:solidFill>
                  <a:srgbClr val="606060"/>
                </a:solidFill>
                <a:latin typeface="Georgia"/>
                <a:ea typeface="ＭＳ Ｐゴシック" pitchFamily="122" charset="-128"/>
                <a:cs typeface="Georgia"/>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a:lstStyle>
          <a:p>
            <a:r>
              <a:rPr lang="en-US" dirty="0">
                <a:solidFill>
                  <a:schemeClr val="tx1"/>
                </a:solidFill>
              </a:rPr>
              <a:t>Evaluation for RT Sensor Architecture</a:t>
            </a:r>
          </a:p>
        </p:txBody>
      </p:sp>
      <p:pic>
        <p:nvPicPr>
          <p:cNvPr id="1027" name="Picture 3" descr="C:\Users\Gassa\AppData\Local\Microsoft\Windows\INetCache\IE\DIDWBNC5\MC900441892[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438400"/>
            <a:ext cx="2178050" cy="1828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038600" y="2438400"/>
            <a:ext cx="3505200" cy="2246769"/>
          </a:xfrm>
          <a:prstGeom prst="rect">
            <a:avLst/>
          </a:prstGeom>
          <a:noFill/>
        </p:spPr>
        <p:txBody>
          <a:bodyPr wrap="square" rtlCol="0">
            <a:spAutoFit/>
          </a:bodyPr>
          <a:lstStyle/>
          <a:p>
            <a:pPr marL="0" indent="0"/>
            <a:r>
              <a:rPr lang="en-US" sz="2000" b="1" dirty="0">
                <a:latin typeface="Trebuchet MS" pitchFamily="34" charset="0"/>
              </a:rPr>
              <a:t>Measurement</a:t>
            </a:r>
            <a:r>
              <a:rPr lang="en-US" sz="1600" dirty="0">
                <a:latin typeface="Trebuchet MS" pitchFamily="34" charset="0"/>
              </a:rPr>
              <a:t>: </a:t>
            </a:r>
            <a:endParaRPr lang="en-US" sz="1600" dirty="0" smtClean="0">
              <a:latin typeface="Trebuchet MS" pitchFamily="34" charset="0"/>
            </a:endParaRPr>
          </a:p>
          <a:p>
            <a:pPr marL="0" indent="0"/>
            <a:r>
              <a:rPr lang="en-US" sz="1600" dirty="0" smtClean="0">
                <a:latin typeface="Trebuchet MS" pitchFamily="34" charset="0"/>
              </a:rPr>
              <a:t>the </a:t>
            </a:r>
            <a:r>
              <a:rPr lang="en-US" sz="1600" dirty="0">
                <a:latin typeface="Trebuchet MS" pitchFamily="34" charset="0"/>
              </a:rPr>
              <a:t>latency of the sensor data delivery</a:t>
            </a:r>
          </a:p>
          <a:p>
            <a:pPr marL="180000" indent="0"/>
            <a:r>
              <a:rPr lang="en-US" sz="1600" i="1" dirty="0">
                <a:solidFill>
                  <a:schemeClr val="tx1">
                    <a:lumMod val="50000"/>
                    <a:lumOff val="50000"/>
                  </a:schemeClr>
                </a:solidFill>
                <a:latin typeface="Trebuchet MS" pitchFamily="34" charset="0"/>
              </a:rPr>
              <a:t>Time cost from the time of sensor data buffered in kernel to the time of the sensor data delivered in application</a:t>
            </a:r>
          </a:p>
          <a:p>
            <a:endParaRPr lang="en-US" dirty="0">
              <a:latin typeface="Trebuchet MS" pitchFamily="34" charset="0"/>
            </a:endParaRPr>
          </a:p>
        </p:txBody>
      </p:sp>
    </p:spTree>
    <p:extLst>
      <p:ext uri="{BB962C8B-B14F-4D97-AF65-F5344CB8AC3E}">
        <p14:creationId xmlns:p14="http://schemas.microsoft.com/office/powerpoint/2010/main" val="1819325153"/>
      </p:ext>
    </p:extLst>
  </p:cSld>
  <p:clrMapOvr>
    <a:masterClrMapping/>
  </p:clrMapOvr>
  <mc:AlternateContent xmlns:mc="http://schemas.openxmlformats.org/markup-compatibility/2006" xmlns:p14="http://schemas.microsoft.com/office/powerpoint/2010/main">
    <mc:Choice Requires="p14">
      <p:transition spd="slow" p14:dur="2000" advTm="92164"/>
    </mc:Choice>
    <mc:Fallback xmlns="">
      <p:transition spd="slow" advTm="92164"/>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4294967295"/>
          </p:nvPr>
        </p:nvSpPr>
        <p:spPr>
          <a:xfrm>
            <a:off x="5102225" y="2604974"/>
            <a:ext cx="4041775" cy="438150"/>
          </a:xfrm>
          <a:prstGeom prst="rect">
            <a:avLst/>
          </a:prstGeom>
        </p:spPr>
        <p:txBody>
          <a:bodyPr/>
          <a:lstStyle/>
          <a:p>
            <a:r>
              <a:rPr lang="en-US" dirty="0" smtClean="0"/>
              <a:t>RTEMS</a:t>
            </a:r>
            <a:endParaRPr lang="en-US" dirty="0"/>
          </a:p>
        </p:txBody>
      </p:sp>
      <p:sp>
        <p:nvSpPr>
          <p:cNvPr id="10" name="TextBox 9"/>
          <p:cNvSpPr txBox="1"/>
          <p:nvPr/>
        </p:nvSpPr>
        <p:spPr>
          <a:xfrm>
            <a:off x="1066800" y="5405264"/>
            <a:ext cx="7696200" cy="400110"/>
          </a:xfrm>
          <a:prstGeom prst="rect">
            <a:avLst/>
          </a:prstGeom>
          <a:noFill/>
        </p:spPr>
        <p:txBody>
          <a:bodyPr wrap="square" rtlCol="0">
            <a:spAutoFit/>
          </a:bodyPr>
          <a:lstStyle/>
          <a:p>
            <a:r>
              <a:rPr lang="en-US" sz="2000" b="1" dirty="0" smtClean="0"/>
              <a:t>Memory stress </a:t>
            </a:r>
            <a:r>
              <a:rPr lang="en-US" sz="2000" b="1" dirty="0"/>
              <a:t>test for the </a:t>
            </a:r>
            <a:r>
              <a:rPr lang="en-US" sz="2000" b="1" dirty="0" smtClean="0"/>
              <a:t>fall </a:t>
            </a:r>
            <a:r>
              <a:rPr lang="en-US" sz="2000" b="1" dirty="0"/>
              <a:t>d</a:t>
            </a:r>
            <a:r>
              <a:rPr lang="en-US" sz="2000" b="1" dirty="0" smtClean="0"/>
              <a:t>etection app </a:t>
            </a:r>
            <a:r>
              <a:rPr lang="en-US" sz="2000" b="1" dirty="0"/>
              <a:t>on Nexus S</a:t>
            </a:r>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300" y="2204864"/>
            <a:ext cx="7620000" cy="3190119"/>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3"/>
          </p:nvPr>
        </p:nvSpPr>
        <p:spPr>
          <a:xfrm>
            <a:off x="685800" y="6400800"/>
            <a:ext cx="7772400" cy="365125"/>
          </a:xfrm>
        </p:spPr>
        <p:txBody>
          <a:bodyPr/>
          <a:lstStyle/>
          <a:p>
            <a:r>
              <a:rPr lang="en-US" smtClean="0"/>
              <a:t>http://rtdroid.cse.buffalo.edu</a:t>
            </a:r>
            <a:endParaRPr lang="en-US" dirty="0"/>
          </a:p>
        </p:txBody>
      </p:sp>
      <p:sp>
        <p:nvSpPr>
          <p:cNvPr id="3" name="Oval 2"/>
          <p:cNvSpPr/>
          <p:nvPr/>
        </p:nvSpPr>
        <p:spPr bwMode="auto">
          <a:xfrm>
            <a:off x="5219700" y="2433464"/>
            <a:ext cx="3429000" cy="609600"/>
          </a:xfrm>
          <a:prstGeom prst="ellipse">
            <a:avLst/>
          </a:prstGeom>
          <a:noFill/>
          <a:ln w="9525"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pitchFamily="122" charset="0"/>
            </a:endParaRPr>
          </a:p>
        </p:txBody>
      </p:sp>
      <p:sp>
        <p:nvSpPr>
          <p:cNvPr id="8" name="Title 1"/>
          <p:cNvSpPr txBox="1">
            <a:spLocks/>
          </p:cNvSpPr>
          <p:nvPr/>
        </p:nvSpPr>
        <p:spPr>
          <a:xfrm>
            <a:off x="685800" y="990600"/>
            <a:ext cx="8229600" cy="609600"/>
          </a:xfrm>
          <a:prstGeom prst="rect">
            <a:avLst/>
          </a:prstGeom>
        </p:spPr>
        <p:txBody>
          <a:bodyPr/>
          <a:lstStyle>
            <a:lvl1pPr algn="l" rtl="0" eaLnBrk="0" fontAlgn="base" hangingPunct="0">
              <a:spcBef>
                <a:spcPct val="0"/>
              </a:spcBef>
              <a:spcAft>
                <a:spcPct val="0"/>
              </a:spcAft>
              <a:defRPr sz="3600" b="0" i="0">
                <a:solidFill>
                  <a:srgbClr val="606060"/>
                </a:solidFill>
                <a:latin typeface="Georgia"/>
                <a:ea typeface="ＭＳ Ｐゴシック" pitchFamily="122" charset="-128"/>
                <a:cs typeface="Georgia"/>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a:lstStyle>
          <a:p>
            <a:r>
              <a:rPr lang="en-US" dirty="0">
                <a:solidFill>
                  <a:schemeClr val="tx1"/>
                </a:solidFill>
              </a:rPr>
              <a:t>Evaluation for RT Sensor Architecture</a:t>
            </a:r>
          </a:p>
        </p:txBody>
      </p:sp>
      <p:sp>
        <p:nvSpPr>
          <p:cNvPr id="5" name="Rectangle 4"/>
          <p:cNvSpPr/>
          <p:nvPr/>
        </p:nvSpPr>
        <p:spPr bwMode="auto">
          <a:xfrm>
            <a:off x="971600" y="4923061"/>
            <a:ext cx="552872" cy="45381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pitchFamily="122" charset="0"/>
            </a:endParaRPr>
          </a:p>
        </p:txBody>
      </p:sp>
      <p:sp>
        <p:nvSpPr>
          <p:cNvPr id="12" name="Rectangle 11"/>
          <p:cNvSpPr/>
          <p:nvPr/>
        </p:nvSpPr>
        <p:spPr bwMode="auto">
          <a:xfrm>
            <a:off x="4943264" y="4951449"/>
            <a:ext cx="552872" cy="45381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pitchFamily="122" charset="0"/>
            </a:endParaRPr>
          </a:p>
        </p:txBody>
      </p:sp>
    </p:spTree>
    <p:custDataLst>
      <p:tags r:id="rId1"/>
    </p:custDataLst>
    <p:extLst>
      <p:ext uri="{BB962C8B-B14F-4D97-AF65-F5344CB8AC3E}">
        <p14:creationId xmlns:p14="http://schemas.microsoft.com/office/powerpoint/2010/main" val="302403382"/>
      </p:ext>
    </p:extLst>
  </p:cSld>
  <p:clrMapOvr>
    <a:masterClrMapping/>
  </p:clrMapOvr>
  <mc:AlternateContent xmlns:mc="http://schemas.openxmlformats.org/markup-compatibility/2006" xmlns:p14="http://schemas.microsoft.com/office/powerpoint/2010/main">
    <mc:Choice Requires="p14">
      <p:transition spd="slow" p14:dur="2000" advTm="97234"/>
    </mc:Choice>
    <mc:Fallback xmlns="">
      <p:transition spd="slow" advTm="9723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页脚占位符 7"/>
          <p:cNvSpPr>
            <a:spLocks noGrp="1"/>
          </p:cNvSpPr>
          <p:nvPr>
            <p:ph type="ftr" sz="quarter" idx="3"/>
          </p:nvPr>
        </p:nvSpPr>
        <p:spPr>
          <a:xfrm>
            <a:off x="685800" y="6400800"/>
            <a:ext cx="3886200" cy="365125"/>
          </a:xfrm>
        </p:spPr>
        <p:txBody>
          <a:bodyPr/>
          <a:lstStyle/>
          <a:p>
            <a:r>
              <a:rPr lang="en-US" smtClean="0"/>
              <a:t>http://rtdroid.cse.buffalo.edu</a:t>
            </a:r>
            <a:endParaRPr lang="en-US" dirty="0"/>
          </a:p>
        </p:txBody>
      </p:sp>
      <p:sp>
        <p:nvSpPr>
          <p:cNvPr id="7" name="Content Placeholder 2"/>
          <p:cNvSpPr>
            <a:spLocks noGrp="1"/>
          </p:cNvSpPr>
          <p:nvPr>
            <p:ph sz="half" idx="1"/>
          </p:nvPr>
        </p:nvSpPr>
        <p:spPr>
          <a:xfrm>
            <a:off x="685800" y="2133600"/>
            <a:ext cx="3957638" cy="3505200"/>
          </a:xfrm>
        </p:spPr>
        <p:txBody>
          <a:bodyPr/>
          <a:lstStyle/>
          <a:p>
            <a:pPr>
              <a:buFont typeface="Arial"/>
              <a:buChar char="•"/>
            </a:pPr>
            <a:r>
              <a:rPr lang="en-US" dirty="0" smtClean="0"/>
              <a:t>Indoor Positioning</a:t>
            </a:r>
          </a:p>
          <a:p>
            <a:pPr lvl="1"/>
            <a:r>
              <a:rPr lang="en-US" dirty="0" smtClean="0"/>
              <a:t>Inertial sensor data</a:t>
            </a:r>
          </a:p>
          <a:p>
            <a:pPr lvl="1"/>
            <a:r>
              <a:rPr lang="en-US" dirty="0" smtClean="0"/>
              <a:t>Bluetooth</a:t>
            </a:r>
          </a:p>
          <a:p>
            <a:pPr lvl="1"/>
            <a:r>
              <a:rPr lang="en-US" dirty="0" smtClean="0"/>
              <a:t>GSM</a:t>
            </a:r>
          </a:p>
          <a:p>
            <a:pPr lvl="1"/>
            <a:r>
              <a:rPr lang="en-US" dirty="0" smtClean="0"/>
              <a:t>Wireless </a:t>
            </a:r>
            <a:r>
              <a:rPr lang="en-US" dirty="0" err="1" smtClean="0"/>
              <a:t>Lan</a:t>
            </a:r>
            <a:endParaRPr lang="en-US" dirty="0" smtClean="0"/>
          </a:p>
        </p:txBody>
      </p:sp>
      <p:sp>
        <p:nvSpPr>
          <p:cNvPr id="10" name="Content Placeholder 2"/>
          <p:cNvSpPr txBox="1">
            <a:spLocks/>
          </p:cNvSpPr>
          <p:nvPr/>
        </p:nvSpPr>
        <p:spPr>
          <a:xfrm>
            <a:off x="4286248" y="2071678"/>
            <a:ext cx="4643470" cy="3505200"/>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
                <a:srgbClr val="FF6600"/>
              </a:buClr>
              <a:buSzTx/>
              <a:buFont typeface="Arial"/>
              <a:buChar char="•"/>
              <a:tabLst/>
              <a:defRPr/>
            </a:pPr>
            <a:r>
              <a:rPr kumimoji="0" lang="en-US" sz="2400" b="0" i="0" u="none" strike="noStrike" kern="0" cap="none" spc="0" normalizeH="0" baseline="0" noProof="0" dirty="0" smtClean="0">
                <a:ln>
                  <a:noFill/>
                </a:ln>
                <a:solidFill>
                  <a:srgbClr val="606060"/>
                </a:solidFill>
                <a:effectLst/>
                <a:uLnTx/>
                <a:uFillTx/>
                <a:latin typeface="Trebuchet MS"/>
                <a:ea typeface="ＭＳ Ｐゴシック" pitchFamily="122" charset="-128"/>
                <a:cs typeface="Trebuchet MS"/>
              </a:rPr>
              <a:t>Wearable </a:t>
            </a:r>
          </a:p>
          <a:p>
            <a:pPr marL="742950" marR="0" lvl="1" indent="-285750" algn="l" defTabSz="914400" rtl="0" eaLnBrk="0" fontAlgn="base" latinLnBrk="0" hangingPunct="0">
              <a:lnSpc>
                <a:spcPct val="100000"/>
              </a:lnSpc>
              <a:spcBef>
                <a:spcPct val="20000"/>
              </a:spcBef>
              <a:spcAft>
                <a:spcPct val="0"/>
              </a:spcAft>
              <a:buClrTx/>
              <a:buSzPct val="80000"/>
              <a:buFont typeface="Times" charset="0"/>
              <a:buChar char="•"/>
              <a:tabLst/>
              <a:defRPr/>
            </a:pPr>
            <a:r>
              <a:rPr kumimoji="0" lang="en-US" sz="2400" b="0" i="0" u="none" strike="noStrike" kern="0" cap="none" spc="0" normalizeH="0" baseline="0" noProof="0" dirty="0" smtClean="0">
                <a:ln>
                  <a:noFill/>
                </a:ln>
                <a:solidFill>
                  <a:srgbClr val="606060"/>
                </a:solidFill>
                <a:effectLst/>
                <a:uLnTx/>
                <a:uFillTx/>
                <a:latin typeface="Trebuchet MS"/>
                <a:ea typeface="ＭＳ Ｐゴシック" pitchFamily="122" charset="-128"/>
                <a:cs typeface="Trebuchet MS"/>
              </a:rPr>
              <a:t>Tracking activity</a:t>
            </a:r>
          </a:p>
          <a:p>
            <a:pPr marL="742950" marR="0" lvl="1" indent="-285750" algn="l" defTabSz="914400" rtl="0" eaLnBrk="0" fontAlgn="base" latinLnBrk="0" hangingPunct="0">
              <a:lnSpc>
                <a:spcPct val="100000"/>
              </a:lnSpc>
              <a:spcBef>
                <a:spcPct val="20000"/>
              </a:spcBef>
              <a:spcAft>
                <a:spcPct val="0"/>
              </a:spcAft>
              <a:buClrTx/>
              <a:buSzPct val="80000"/>
              <a:buFont typeface="Times" charset="0"/>
              <a:buChar char="•"/>
              <a:tabLst/>
              <a:defRPr/>
            </a:pPr>
            <a:r>
              <a:rPr kumimoji="0" lang="en-US" sz="2400" b="0" i="0" u="none" strike="noStrike" kern="0" cap="none" spc="0" normalizeH="0" baseline="0" noProof="0" dirty="0" smtClean="0">
                <a:ln>
                  <a:noFill/>
                </a:ln>
                <a:solidFill>
                  <a:srgbClr val="606060"/>
                </a:solidFill>
                <a:effectLst/>
                <a:uLnTx/>
                <a:uFillTx/>
                <a:latin typeface="Trebuchet MS"/>
                <a:ea typeface="ＭＳ Ｐゴシック" pitchFamily="122" charset="-128"/>
                <a:cs typeface="Trebuchet MS"/>
              </a:rPr>
              <a:t>Sleeping quality</a:t>
            </a:r>
          </a:p>
          <a:p>
            <a:pPr marL="742950" marR="0" lvl="1" indent="-285750" algn="l" defTabSz="914400" rtl="0" eaLnBrk="0" fontAlgn="base" latinLnBrk="0" hangingPunct="0">
              <a:lnSpc>
                <a:spcPct val="100000"/>
              </a:lnSpc>
              <a:spcBef>
                <a:spcPct val="20000"/>
              </a:spcBef>
              <a:spcAft>
                <a:spcPct val="0"/>
              </a:spcAft>
              <a:buClrTx/>
              <a:buSzPct val="80000"/>
              <a:buFont typeface="Times" charset="0"/>
              <a:buChar char="•"/>
              <a:tabLst/>
              <a:defRPr/>
            </a:pPr>
            <a:r>
              <a:rPr kumimoji="0" lang="en-US" sz="2400" b="0" i="0" u="none" strike="noStrike" kern="0" cap="none" spc="0" normalizeH="0" baseline="0" noProof="0" dirty="0" smtClean="0">
                <a:ln>
                  <a:noFill/>
                </a:ln>
                <a:solidFill>
                  <a:srgbClr val="606060"/>
                </a:solidFill>
                <a:effectLst/>
                <a:uLnTx/>
                <a:uFillTx/>
                <a:latin typeface="Trebuchet MS"/>
                <a:ea typeface="ＭＳ Ｐゴシック" pitchFamily="122" charset="-128"/>
                <a:cs typeface="Trebuchet MS"/>
              </a:rPr>
              <a:t>Daily calorie consumption</a:t>
            </a:r>
          </a:p>
        </p:txBody>
      </p:sp>
      <p:pic>
        <p:nvPicPr>
          <p:cNvPr id="11" name="Picture 4" descr="https://static4.fitbit.com/simple.b-dis-png.h4621896b75431a4c9499334fb64c3247.pack?items=%2Fcontent%2Fassets%2Fonezip%2Fimages%2Fproducts%2Fflex%2FflexProductShot_Black.png"/>
          <p:cNvPicPr>
            <a:picLocks noChangeAspect="1" noChangeArrowheads="1"/>
          </p:cNvPicPr>
          <p:nvPr/>
        </p:nvPicPr>
        <p:blipFill>
          <a:blip r:embed="rId4"/>
          <a:srcRect/>
          <a:stretch>
            <a:fillRect/>
          </a:stretch>
        </p:blipFill>
        <p:spPr bwMode="auto">
          <a:xfrm>
            <a:off x="5857884" y="4357694"/>
            <a:ext cx="1771650" cy="2200275"/>
          </a:xfrm>
          <a:prstGeom prst="rect">
            <a:avLst/>
          </a:prstGeom>
          <a:noFill/>
        </p:spPr>
      </p:pic>
      <p:pic>
        <p:nvPicPr>
          <p:cNvPr id="12" name="Picture 13"/>
          <p:cNvPicPr>
            <a:picLocks noChangeAspect="1" noChangeArrowheads="1"/>
          </p:cNvPicPr>
          <p:nvPr/>
        </p:nvPicPr>
        <p:blipFill>
          <a:blip r:embed="rId5"/>
          <a:srcRect/>
          <a:stretch>
            <a:fillRect/>
          </a:stretch>
        </p:blipFill>
        <p:spPr bwMode="auto">
          <a:xfrm>
            <a:off x="1142976" y="4429132"/>
            <a:ext cx="3549041" cy="2005014"/>
          </a:xfrm>
          <a:prstGeom prst="rect">
            <a:avLst/>
          </a:prstGeom>
          <a:noFill/>
          <a:ln w="9525">
            <a:noFill/>
            <a:miter lim="800000"/>
            <a:headEnd/>
            <a:tailEnd/>
          </a:ln>
          <a:effectLst/>
        </p:spPr>
      </p:pic>
      <p:sp>
        <p:nvSpPr>
          <p:cNvPr id="13" name="Title 3"/>
          <p:cNvSpPr txBox="1">
            <a:spLocks/>
          </p:cNvSpPr>
          <p:nvPr/>
        </p:nvSpPr>
        <p:spPr>
          <a:xfrm>
            <a:off x="685800" y="990600"/>
            <a:ext cx="7772400" cy="6096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smtClean="0">
                <a:ln>
                  <a:noFill/>
                </a:ln>
                <a:solidFill>
                  <a:schemeClr val="tx1"/>
                </a:solidFill>
                <a:effectLst/>
                <a:uLnTx/>
                <a:uFillTx/>
                <a:latin typeface="Georgia"/>
                <a:ea typeface="ＭＳ Ｐゴシック" pitchFamily="122" charset="-128"/>
                <a:cs typeface="Georgia"/>
              </a:rPr>
              <a:t>Sensor Event Driven Apps in Mobile</a:t>
            </a:r>
            <a:endParaRPr kumimoji="0" lang="en-US" sz="3200" b="1" i="0" u="none" strike="noStrike" kern="0" cap="none" spc="0" normalizeH="0" baseline="0" noProof="0" dirty="0">
              <a:ln>
                <a:noFill/>
              </a:ln>
              <a:solidFill>
                <a:schemeClr val="tx1"/>
              </a:solidFill>
              <a:effectLst/>
              <a:uLnTx/>
              <a:uFillTx/>
              <a:latin typeface="Georgia"/>
              <a:ea typeface="ＭＳ Ｐゴシック" pitchFamily="122" charset="-128"/>
              <a:cs typeface="Georgia"/>
            </a:endParaRPr>
          </a:p>
        </p:txBody>
      </p:sp>
      <p:sp>
        <p:nvSpPr>
          <p:cNvPr id="16" name="灯片编号占位符 8"/>
          <p:cNvSpPr>
            <a:spLocks noGrp="1"/>
          </p:cNvSpPr>
          <p:nvPr>
            <p:ph type="sldNum" sz="quarter" idx="10"/>
          </p:nvPr>
        </p:nvSpPr>
        <p:spPr>
          <a:xfrm>
            <a:off x="4714876" y="6407836"/>
            <a:ext cx="3962400" cy="342900"/>
          </a:xfrm>
        </p:spPr>
        <p:txBody>
          <a:bodyPr/>
          <a:lstStyle/>
          <a:p>
            <a:pPr algn="r"/>
            <a:fld id="{F609543F-BDCB-4654-B7D7-E8D142F13C05}" type="slidenum">
              <a:rPr lang="en-US" smtClean="0"/>
              <a:pPr algn="r"/>
              <a:t>2</a:t>
            </a:fld>
            <a:r>
              <a:rPr lang="en-US" dirty="0" smtClean="0"/>
              <a:t> / 19</a:t>
            </a:r>
            <a:endParaRPr lang="en-US" dirty="0"/>
          </a:p>
        </p:txBody>
      </p:sp>
    </p:spTree>
    <p:custDataLst>
      <p:tags r:id="rId1"/>
    </p:custDataLst>
    <p:extLst>
      <p:ext uri="{BB962C8B-B14F-4D97-AF65-F5344CB8AC3E}">
        <p14:creationId xmlns:p14="http://schemas.microsoft.com/office/powerpoint/2010/main" val="2993790749"/>
      </p:ext>
    </p:extLst>
  </p:cSld>
  <p:clrMapOvr>
    <a:masterClrMapping/>
  </p:clrMapOvr>
  <mc:AlternateContent xmlns:mc="http://schemas.openxmlformats.org/markup-compatibility/2006" xmlns:p14="http://schemas.microsoft.com/office/powerpoint/2010/main">
    <mc:Choice Requires="p14">
      <p:transition spd="slow" p14:dur="2000" advTm="92789"/>
    </mc:Choice>
    <mc:Fallback xmlns="">
      <p:transition spd="slow" advTm="92789"/>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页脚占位符 7"/>
          <p:cNvSpPr>
            <a:spLocks noGrp="1"/>
          </p:cNvSpPr>
          <p:nvPr>
            <p:ph type="ftr" sz="quarter" idx="3"/>
          </p:nvPr>
        </p:nvSpPr>
        <p:spPr>
          <a:xfrm>
            <a:off x="685800" y="6400800"/>
            <a:ext cx="3886200" cy="365125"/>
          </a:xfrm>
        </p:spPr>
        <p:txBody>
          <a:bodyPr/>
          <a:lstStyle/>
          <a:p>
            <a:r>
              <a:rPr lang="en-US" smtClean="0"/>
              <a:t>http://rtdroid.cse.buffalo.edu</a:t>
            </a:r>
            <a:endParaRPr lang="en-US" dirty="0"/>
          </a:p>
        </p:txBody>
      </p:sp>
      <p:sp>
        <p:nvSpPr>
          <p:cNvPr id="15" name="Title 3"/>
          <p:cNvSpPr>
            <a:spLocks noGrp="1"/>
          </p:cNvSpPr>
          <p:nvPr>
            <p:ph type="title"/>
          </p:nvPr>
        </p:nvSpPr>
        <p:spPr>
          <a:xfrm>
            <a:off x="685800" y="990600"/>
            <a:ext cx="8458200" cy="723888"/>
          </a:xfrm>
          <a:prstGeom prst="rect">
            <a:avLst/>
          </a:prstGeom>
        </p:spPr>
        <p:txBody>
          <a:bodyPr/>
          <a:lstStyle/>
          <a:p>
            <a:r>
              <a:rPr lang="en-US" sz="3200" b="1" dirty="0" smtClean="0">
                <a:solidFill>
                  <a:schemeClr val="tx1"/>
                </a:solidFill>
              </a:rPr>
              <a:t>Sensor Event Driven Apps in Real-time</a:t>
            </a:r>
            <a:endParaRPr lang="en-US" sz="3200" b="1" dirty="0">
              <a:solidFill>
                <a:schemeClr val="tx1"/>
              </a:solidFill>
            </a:endParaRPr>
          </a:p>
        </p:txBody>
      </p:sp>
      <p:pic>
        <p:nvPicPr>
          <p:cNvPr id="16" name="Picture 2" descr="http://www.microstrain.com/sites/default/files/applications/thumbnails/NewUAV_Imageq1.00d.jpg"/>
          <p:cNvPicPr>
            <a:picLocks noChangeAspect="1" noChangeArrowheads="1"/>
          </p:cNvPicPr>
          <p:nvPr/>
        </p:nvPicPr>
        <p:blipFill>
          <a:blip r:embed="rId4"/>
          <a:srcRect/>
          <a:stretch>
            <a:fillRect/>
          </a:stretch>
        </p:blipFill>
        <p:spPr bwMode="auto">
          <a:xfrm>
            <a:off x="251520" y="1919966"/>
            <a:ext cx="3720749" cy="3875323"/>
          </a:xfrm>
          <a:prstGeom prst="rect">
            <a:avLst/>
          </a:prstGeom>
          <a:noFill/>
        </p:spPr>
      </p:pic>
      <p:sp>
        <p:nvSpPr>
          <p:cNvPr id="17" name="矩形 16"/>
          <p:cNvSpPr/>
          <p:nvPr/>
        </p:nvSpPr>
        <p:spPr bwMode="auto">
          <a:xfrm>
            <a:off x="683568" y="2831943"/>
            <a:ext cx="2214578" cy="35719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Times" pitchFamily="122" charset="0"/>
              </a:rPr>
              <a:t>GPS</a:t>
            </a:r>
            <a:endParaRPr kumimoji="0" lang="zh-CN" altLang="en-US" sz="1600" b="1" i="0" u="none" strike="noStrike" cap="none" normalizeH="0" baseline="0" dirty="0" smtClean="0">
              <a:ln>
                <a:noFill/>
              </a:ln>
              <a:solidFill>
                <a:schemeClr val="tx1"/>
              </a:solidFill>
              <a:effectLst/>
              <a:latin typeface="Times" pitchFamily="122" charset="0"/>
            </a:endParaRPr>
          </a:p>
        </p:txBody>
      </p:sp>
      <p:sp>
        <p:nvSpPr>
          <p:cNvPr id="18" name="矩形 17"/>
          <p:cNvSpPr/>
          <p:nvPr/>
        </p:nvSpPr>
        <p:spPr bwMode="auto">
          <a:xfrm>
            <a:off x="2793542" y="3679032"/>
            <a:ext cx="1346410" cy="75808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r>
              <a:rPr lang="en-US" sz="1400" b="1" dirty="0" smtClean="0">
                <a:latin typeface="Times"/>
              </a:rPr>
              <a:t>inertial </a:t>
            </a:r>
          </a:p>
          <a:p>
            <a:r>
              <a:rPr lang="en-US" sz="1400" b="1" dirty="0" smtClean="0">
                <a:latin typeface="Times"/>
              </a:rPr>
              <a:t>measurement unit</a:t>
            </a:r>
            <a:endParaRPr kumimoji="0" lang="zh-CN" altLang="en-US" sz="1400" b="1" i="0" u="none" strike="noStrike" cap="none" normalizeH="0" baseline="0" dirty="0" smtClean="0">
              <a:ln>
                <a:noFill/>
              </a:ln>
              <a:solidFill>
                <a:schemeClr val="tx1"/>
              </a:solidFill>
              <a:effectLst/>
              <a:latin typeface="Times"/>
            </a:endParaRPr>
          </a:p>
        </p:txBody>
      </p:sp>
      <p:sp>
        <p:nvSpPr>
          <p:cNvPr id="19" name="矩形 18"/>
          <p:cNvSpPr/>
          <p:nvPr/>
        </p:nvSpPr>
        <p:spPr bwMode="auto">
          <a:xfrm>
            <a:off x="1114749" y="4653136"/>
            <a:ext cx="2857520" cy="35719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Times" pitchFamily="122" charset="0"/>
              </a:rPr>
              <a:t>Camera and antenna pointing</a:t>
            </a:r>
            <a:endParaRPr kumimoji="0" lang="zh-CN" altLang="en-US" sz="1400" b="1" i="0" u="none" strike="noStrike" cap="none" normalizeH="0" baseline="0" dirty="0" smtClean="0">
              <a:ln>
                <a:noFill/>
              </a:ln>
              <a:solidFill>
                <a:schemeClr val="tx1"/>
              </a:solidFill>
              <a:effectLst/>
              <a:latin typeface="Times" pitchFamily="122" charset="0"/>
            </a:endParaRPr>
          </a:p>
        </p:txBody>
      </p:sp>
      <p:sp>
        <p:nvSpPr>
          <p:cNvPr id="20" name="矩形 19"/>
          <p:cNvSpPr/>
          <p:nvPr/>
        </p:nvSpPr>
        <p:spPr bwMode="auto">
          <a:xfrm>
            <a:off x="251520" y="3934198"/>
            <a:ext cx="1391522" cy="35719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tx1"/>
                </a:solidFill>
                <a:effectLst/>
                <a:latin typeface="Times" pitchFamily="122" charset="0"/>
              </a:rPr>
              <a:t>Stabilization</a:t>
            </a:r>
            <a:endParaRPr kumimoji="0" lang="zh-CN" altLang="en-US" sz="1400" b="1" i="0" u="none" strike="noStrike" cap="none" normalizeH="0" baseline="0" dirty="0" smtClean="0">
              <a:ln>
                <a:noFill/>
              </a:ln>
              <a:solidFill>
                <a:schemeClr val="tx1"/>
              </a:solidFill>
              <a:effectLst/>
              <a:latin typeface="Times" pitchFamily="122" charset="0"/>
            </a:endParaRPr>
          </a:p>
        </p:txBody>
      </p:sp>
      <p:pic>
        <p:nvPicPr>
          <p:cNvPr id="21" name="Picture 2" descr="http://static.flickr.com/1183/641585365_b5ea01956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1960" y="1924225"/>
            <a:ext cx="4762500" cy="3871064"/>
          </a:xfrm>
          <a:prstGeom prst="rect">
            <a:avLst/>
          </a:prstGeom>
          <a:noFill/>
          <a:extLst>
            <a:ext uri="{909E8E84-426E-40DD-AFC4-6F175D3DCCD1}">
              <a14:hiddenFill xmlns:a14="http://schemas.microsoft.com/office/drawing/2010/main">
                <a:solidFill>
                  <a:srgbClr val="FFFFFF"/>
                </a:solidFill>
              </a14:hiddenFill>
            </a:ext>
          </a:extLst>
        </p:spPr>
      </p:pic>
      <p:sp>
        <p:nvSpPr>
          <p:cNvPr id="22" name="灯片编号占位符 8"/>
          <p:cNvSpPr>
            <a:spLocks noGrp="1"/>
          </p:cNvSpPr>
          <p:nvPr>
            <p:ph type="sldNum" sz="quarter" idx="10"/>
          </p:nvPr>
        </p:nvSpPr>
        <p:spPr>
          <a:xfrm>
            <a:off x="4714876" y="6407836"/>
            <a:ext cx="3962400" cy="342900"/>
          </a:xfrm>
        </p:spPr>
        <p:txBody>
          <a:bodyPr/>
          <a:lstStyle/>
          <a:p>
            <a:pPr algn="r"/>
            <a:fld id="{F609543F-BDCB-4654-B7D7-E8D142F13C05}" type="slidenum">
              <a:rPr lang="en-US" smtClean="0"/>
              <a:pPr algn="r"/>
              <a:t>3</a:t>
            </a:fld>
            <a:r>
              <a:rPr lang="en-US" dirty="0" smtClean="0"/>
              <a:t> / 19</a:t>
            </a:r>
            <a:endParaRPr lang="en-US" dirty="0"/>
          </a:p>
        </p:txBody>
      </p:sp>
    </p:spTree>
    <p:custDataLst>
      <p:tags r:id="rId1"/>
    </p:custDataLst>
    <p:extLst>
      <p:ext uri="{BB962C8B-B14F-4D97-AF65-F5344CB8AC3E}">
        <p14:creationId xmlns:p14="http://schemas.microsoft.com/office/powerpoint/2010/main" val="2993790749"/>
      </p:ext>
    </p:extLst>
  </p:cSld>
  <p:clrMapOvr>
    <a:masterClrMapping/>
  </p:clrMapOvr>
  <mc:AlternateContent xmlns:mc="http://schemas.openxmlformats.org/markup-compatibility/2006" xmlns:p14="http://schemas.microsoft.com/office/powerpoint/2010/main">
    <mc:Choice Requires="p14">
      <p:transition spd="slow" p14:dur="2000" advTm="92789"/>
    </mc:Choice>
    <mc:Fallback xmlns="">
      <p:transition spd="slow" advTm="92789"/>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页脚占位符 7"/>
          <p:cNvSpPr>
            <a:spLocks noGrp="1"/>
          </p:cNvSpPr>
          <p:nvPr>
            <p:ph type="ftr" sz="quarter" idx="3"/>
          </p:nvPr>
        </p:nvSpPr>
        <p:spPr>
          <a:xfrm>
            <a:off x="685800" y="6400800"/>
            <a:ext cx="3886200" cy="365125"/>
          </a:xfrm>
        </p:spPr>
        <p:txBody>
          <a:bodyPr/>
          <a:lstStyle/>
          <a:p>
            <a:r>
              <a:rPr lang="en-US" smtClean="0"/>
              <a:t>http://rtdroid.cse.buffalo.edu</a:t>
            </a:r>
            <a:endParaRPr lang="en-US" dirty="0"/>
          </a:p>
        </p:txBody>
      </p:sp>
      <p:sp>
        <p:nvSpPr>
          <p:cNvPr id="10" name="Title 3"/>
          <p:cNvSpPr txBox="1">
            <a:spLocks/>
          </p:cNvSpPr>
          <p:nvPr/>
        </p:nvSpPr>
        <p:spPr>
          <a:xfrm>
            <a:off x="685800" y="990600"/>
            <a:ext cx="8243918" cy="1081078"/>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smtClean="0">
                <a:ln>
                  <a:noFill/>
                </a:ln>
                <a:solidFill>
                  <a:schemeClr val="tx1"/>
                </a:solidFill>
                <a:effectLst/>
                <a:uLnTx/>
                <a:uFillTx/>
                <a:latin typeface="Georgia"/>
                <a:ea typeface="ＭＳ Ｐゴシック" pitchFamily="122" charset="-128"/>
                <a:cs typeface="Georgia"/>
              </a:rPr>
              <a:t>Requirement </a:t>
            </a:r>
            <a:r>
              <a:rPr kumimoji="0" lang="en-US" altLang="zh-CN" sz="3200" b="1" i="0" u="none" strike="noStrike" kern="0" cap="none" spc="0" normalizeH="0" baseline="0" noProof="0" smtClean="0">
                <a:ln>
                  <a:noFill/>
                </a:ln>
                <a:solidFill>
                  <a:schemeClr val="tx1"/>
                </a:solidFill>
                <a:effectLst/>
                <a:uLnTx/>
                <a:uFillTx/>
                <a:latin typeface="Georgia"/>
                <a:ea typeface="ＭＳ Ｐゴシック" pitchFamily="122" charset="-128"/>
                <a:cs typeface="Georgia"/>
              </a:rPr>
              <a:t>for</a:t>
            </a:r>
            <a:r>
              <a:rPr kumimoji="0" lang="en-US" sz="3200" b="1" i="0" u="none" strike="noStrike" kern="0" cap="none" spc="0" normalizeH="0" baseline="0" noProof="0" smtClean="0">
                <a:ln>
                  <a:noFill/>
                </a:ln>
                <a:solidFill>
                  <a:schemeClr val="tx1"/>
                </a:solidFill>
                <a:effectLst/>
                <a:uLnTx/>
                <a:uFillTx/>
                <a:latin typeface="Georgia"/>
                <a:ea typeface="ＭＳ Ｐゴシック" pitchFamily="122" charset="-128"/>
                <a:cs typeface="Georgia"/>
              </a:rPr>
              <a:t> Sensor Architecture</a:t>
            </a:r>
            <a:endParaRPr kumimoji="0" lang="en-US" sz="3200" b="1" i="0" u="none" strike="noStrike" kern="0" cap="none" spc="0" normalizeH="0" baseline="0" noProof="0" dirty="0">
              <a:ln>
                <a:noFill/>
              </a:ln>
              <a:solidFill>
                <a:schemeClr val="tx1"/>
              </a:solidFill>
              <a:effectLst/>
              <a:uLnTx/>
              <a:uFillTx/>
              <a:latin typeface="Georgia"/>
              <a:ea typeface="ＭＳ Ｐゴシック" pitchFamily="122" charset="-128"/>
              <a:cs typeface="Georgia"/>
            </a:endParaRPr>
          </a:p>
        </p:txBody>
      </p:sp>
      <p:sp>
        <p:nvSpPr>
          <p:cNvPr id="11" name="Content Placeholder 2"/>
          <p:cNvSpPr>
            <a:spLocks noGrp="1"/>
          </p:cNvSpPr>
          <p:nvPr>
            <p:ph sz="half" idx="1"/>
          </p:nvPr>
        </p:nvSpPr>
        <p:spPr>
          <a:xfrm>
            <a:off x="714348" y="2071678"/>
            <a:ext cx="8072494" cy="3505200"/>
          </a:xfrm>
        </p:spPr>
        <p:txBody>
          <a:bodyPr/>
          <a:lstStyle/>
          <a:p>
            <a:pPr>
              <a:buFont typeface="Arial"/>
              <a:buChar char="•"/>
            </a:pPr>
            <a:r>
              <a:rPr lang="en-US" dirty="0" smtClean="0"/>
              <a:t>Traditional mobile sensing app </a:t>
            </a:r>
          </a:p>
          <a:p>
            <a:pPr lvl="1"/>
            <a:r>
              <a:rPr lang="en-US" dirty="0" smtClean="0"/>
              <a:t>Multi sensors</a:t>
            </a:r>
          </a:p>
          <a:p>
            <a:pPr lvl="1"/>
            <a:r>
              <a:rPr lang="en-US" dirty="0" smtClean="0"/>
              <a:t>Multi components</a:t>
            </a:r>
          </a:p>
          <a:p>
            <a:pPr lvl="1"/>
            <a:r>
              <a:rPr lang="en-US" dirty="0" smtClean="0"/>
              <a:t>Hardware control</a:t>
            </a:r>
          </a:p>
          <a:p>
            <a:pPr>
              <a:buFont typeface="Arial"/>
              <a:buChar char="•"/>
            </a:pPr>
            <a:r>
              <a:rPr lang="en-US" dirty="0" smtClean="0"/>
              <a:t>Real-time sensing app</a:t>
            </a:r>
          </a:p>
          <a:p>
            <a:pPr lvl="1"/>
            <a:r>
              <a:rPr lang="en-US" dirty="0" smtClean="0"/>
              <a:t>Predictability in data delivery </a:t>
            </a:r>
          </a:p>
          <a:p>
            <a:pPr lvl="1">
              <a:buNone/>
            </a:pPr>
            <a:endParaRPr lang="en-US" dirty="0" smtClean="0"/>
          </a:p>
          <a:p>
            <a:endParaRPr lang="en-US" dirty="0" smtClean="0"/>
          </a:p>
        </p:txBody>
      </p:sp>
      <p:sp>
        <p:nvSpPr>
          <p:cNvPr id="12" name="灯片编号占位符 8"/>
          <p:cNvSpPr>
            <a:spLocks noGrp="1"/>
          </p:cNvSpPr>
          <p:nvPr>
            <p:ph type="sldNum" sz="quarter" idx="10"/>
          </p:nvPr>
        </p:nvSpPr>
        <p:spPr>
          <a:xfrm>
            <a:off x="4714876" y="6407836"/>
            <a:ext cx="3962400" cy="342900"/>
          </a:xfrm>
        </p:spPr>
        <p:txBody>
          <a:bodyPr/>
          <a:lstStyle/>
          <a:p>
            <a:pPr algn="r"/>
            <a:fld id="{F609543F-BDCB-4654-B7D7-E8D142F13C05}" type="slidenum">
              <a:rPr lang="en-US" smtClean="0"/>
              <a:pPr algn="r"/>
              <a:t>4</a:t>
            </a:fld>
            <a:r>
              <a:rPr lang="en-US" dirty="0" smtClean="0"/>
              <a:t> / 19</a:t>
            </a:r>
            <a:endParaRPr lang="en-US" dirty="0"/>
          </a:p>
        </p:txBody>
      </p:sp>
    </p:spTree>
    <p:extLst>
      <p:ext uri="{BB962C8B-B14F-4D97-AF65-F5344CB8AC3E}">
        <p14:creationId xmlns:p14="http://schemas.microsoft.com/office/powerpoint/2010/main" val="22338953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chemeClr val="tx1"/>
                </a:solidFill>
              </a:rPr>
              <a:t>Available Sensors in Android</a:t>
            </a:r>
            <a:endParaRPr lang="en-US" sz="3200" b="1" dirty="0">
              <a:solidFill>
                <a:schemeClr val="tx1"/>
              </a:solidFill>
            </a:endParaRPr>
          </a:p>
        </p:txBody>
      </p:sp>
      <p:sp>
        <p:nvSpPr>
          <p:cNvPr id="5" name="TextBox 4"/>
          <p:cNvSpPr txBox="1"/>
          <p:nvPr/>
        </p:nvSpPr>
        <p:spPr>
          <a:xfrm>
            <a:off x="642910" y="2285992"/>
            <a:ext cx="3929090" cy="2369880"/>
          </a:xfrm>
          <a:prstGeom prst="rect">
            <a:avLst/>
          </a:prstGeom>
          <a:noFill/>
        </p:spPr>
        <p:txBody>
          <a:bodyPr wrap="square" rtlCol="0">
            <a:spAutoFit/>
          </a:bodyPr>
          <a:lstStyle/>
          <a:p>
            <a:pPr>
              <a:buClr>
                <a:srgbClr val="FF6600"/>
              </a:buClr>
              <a:buFont typeface="Arial" pitchFamily="34" charset="0"/>
              <a:buChar char="•"/>
            </a:pPr>
            <a:r>
              <a:rPr lang="en-US" sz="2000" b="1" dirty="0" smtClean="0"/>
              <a:t> Hardware sensor</a:t>
            </a:r>
            <a:endParaRPr lang="en-US" sz="2000" dirty="0" smtClean="0">
              <a:solidFill>
                <a:schemeClr val="tx1">
                  <a:lumMod val="65000"/>
                  <a:lumOff val="35000"/>
                </a:schemeClr>
              </a:solidFill>
            </a:endParaRPr>
          </a:p>
          <a:p>
            <a:pPr lvl="1">
              <a:buClr>
                <a:schemeClr val="bg2"/>
              </a:buClr>
              <a:buFont typeface="Wingdings" pitchFamily="2" charset="2"/>
              <a:buChar char="Ø"/>
            </a:pPr>
            <a:r>
              <a:rPr lang="en-US" sz="1600" b="1" dirty="0" smtClean="0">
                <a:solidFill>
                  <a:srgbClr val="595959"/>
                </a:solidFill>
              </a:rPr>
              <a:t>Accelerometer</a:t>
            </a:r>
          </a:p>
          <a:p>
            <a:pPr lvl="1">
              <a:buClr>
                <a:schemeClr val="bg2"/>
              </a:buClr>
              <a:buFont typeface="Wingdings" pitchFamily="2" charset="2"/>
              <a:buChar char="Ø"/>
            </a:pPr>
            <a:r>
              <a:rPr lang="en-US" sz="1600" b="1" dirty="0" smtClean="0">
                <a:solidFill>
                  <a:srgbClr val="595959"/>
                </a:solidFill>
              </a:rPr>
              <a:t>Ambient  temperature</a:t>
            </a:r>
          </a:p>
          <a:p>
            <a:pPr lvl="1">
              <a:buClr>
                <a:schemeClr val="bg2"/>
              </a:buClr>
              <a:buFont typeface="Wingdings" pitchFamily="2" charset="2"/>
              <a:buChar char="Ø"/>
            </a:pPr>
            <a:r>
              <a:rPr lang="en-US" sz="1600" b="1" dirty="0" smtClean="0">
                <a:solidFill>
                  <a:srgbClr val="595959"/>
                </a:solidFill>
              </a:rPr>
              <a:t>Geomagnetic field</a:t>
            </a:r>
          </a:p>
          <a:p>
            <a:pPr lvl="1">
              <a:buClr>
                <a:schemeClr val="bg2"/>
              </a:buClr>
              <a:buFont typeface="Wingdings" pitchFamily="2" charset="2"/>
              <a:buChar char="Ø"/>
            </a:pPr>
            <a:r>
              <a:rPr lang="en-US" sz="1600" b="1" dirty="0" smtClean="0">
                <a:solidFill>
                  <a:srgbClr val="595959"/>
                </a:solidFill>
              </a:rPr>
              <a:t>Gyroscope</a:t>
            </a:r>
          </a:p>
          <a:p>
            <a:pPr lvl="1">
              <a:buClr>
                <a:schemeClr val="bg2"/>
              </a:buClr>
              <a:buFont typeface="Wingdings" pitchFamily="2" charset="2"/>
              <a:buChar char="Ø"/>
            </a:pPr>
            <a:r>
              <a:rPr lang="en-US" sz="1600" b="1" dirty="0" smtClean="0">
                <a:solidFill>
                  <a:srgbClr val="595959"/>
                </a:solidFill>
              </a:rPr>
              <a:t>Light</a:t>
            </a:r>
          </a:p>
          <a:p>
            <a:pPr lvl="1">
              <a:buClr>
                <a:schemeClr val="bg2"/>
              </a:buClr>
              <a:buFont typeface="Wingdings" pitchFamily="2" charset="2"/>
              <a:buChar char="Ø"/>
            </a:pPr>
            <a:r>
              <a:rPr lang="en-US" sz="1600" b="1" dirty="0" smtClean="0">
                <a:solidFill>
                  <a:srgbClr val="595959"/>
                </a:solidFill>
              </a:rPr>
              <a:t>Pressure</a:t>
            </a:r>
          </a:p>
          <a:p>
            <a:pPr lvl="1">
              <a:buClr>
                <a:schemeClr val="bg2"/>
              </a:buClr>
              <a:buFont typeface="Wingdings" pitchFamily="2" charset="2"/>
              <a:buChar char="Ø"/>
            </a:pPr>
            <a:r>
              <a:rPr lang="en-US" sz="1600" b="1" dirty="0" smtClean="0">
                <a:solidFill>
                  <a:srgbClr val="595959"/>
                </a:solidFill>
              </a:rPr>
              <a:t>Humidity</a:t>
            </a:r>
          </a:p>
          <a:p>
            <a:pPr lvl="1">
              <a:buClr>
                <a:schemeClr val="bg2"/>
              </a:buClr>
              <a:buFont typeface="Wingdings" pitchFamily="2" charset="2"/>
              <a:buChar char="Ø"/>
            </a:pPr>
            <a:endParaRPr lang="en-US" sz="1600" dirty="0" smtClean="0">
              <a:solidFill>
                <a:srgbClr val="595959"/>
              </a:solidFill>
            </a:endParaRPr>
          </a:p>
        </p:txBody>
      </p:sp>
      <p:sp>
        <p:nvSpPr>
          <p:cNvPr id="4" name="TextBox 3"/>
          <p:cNvSpPr txBox="1"/>
          <p:nvPr/>
        </p:nvSpPr>
        <p:spPr>
          <a:xfrm>
            <a:off x="4572000" y="2285992"/>
            <a:ext cx="4143404" cy="3354765"/>
          </a:xfrm>
          <a:prstGeom prst="rect">
            <a:avLst/>
          </a:prstGeom>
          <a:noFill/>
        </p:spPr>
        <p:txBody>
          <a:bodyPr wrap="square" rtlCol="0">
            <a:spAutoFit/>
          </a:bodyPr>
          <a:lstStyle/>
          <a:p>
            <a:pPr>
              <a:buClr>
                <a:srgbClr val="FF6600"/>
              </a:buClr>
              <a:buFont typeface="Arial" pitchFamily="34" charset="0"/>
              <a:buChar char="•"/>
            </a:pPr>
            <a:r>
              <a:rPr lang="en-US" sz="2000" b="1" dirty="0" smtClean="0"/>
              <a:t>  Software Sensors </a:t>
            </a:r>
            <a:endParaRPr lang="en-US" sz="2000" dirty="0" smtClean="0">
              <a:solidFill>
                <a:schemeClr val="tx1">
                  <a:lumMod val="65000"/>
                  <a:lumOff val="35000"/>
                </a:schemeClr>
              </a:solidFill>
            </a:endParaRPr>
          </a:p>
          <a:p>
            <a:pPr lvl="1">
              <a:buClr>
                <a:schemeClr val="bg2"/>
              </a:buClr>
              <a:buFont typeface="Wingdings" pitchFamily="2" charset="2"/>
              <a:buChar char="Ø"/>
            </a:pPr>
            <a:r>
              <a:rPr lang="en-US" sz="1600" b="1" dirty="0" smtClean="0">
                <a:solidFill>
                  <a:srgbClr val="595959"/>
                </a:solidFill>
              </a:rPr>
              <a:t>Linear acceleration</a:t>
            </a:r>
          </a:p>
          <a:p>
            <a:pPr lvl="1">
              <a:buClr>
                <a:schemeClr val="bg2"/>
              </a:buClr>
              <a:buFont typeface="Wingdings" pitchFamily="2" charset="2"/>
              <a:buChar char="Ø"/>
            </a:pPr>
            <a:r>
              <a:rPr lang="en-US" sz="1600" b="1" dirty="0" smtClean="0">
                <a:solidFill>
                  <a:srgbClr val="595959"/>
                </a:solidFill>
              </a:rPr>
              <a:t>Significant motion</a:t>
            </a:r>
          </a:p>
          <a:p>
            <a:pPr lvl="1">
              <a:buClr>
                <a:schemeClr val="bg2"/>
              </a:buClr>
              <a:buFont typeface="Wingdings" pitchFamily="2" charset="2"/>
              <a:buChar char="Ø"/>
            </a:pPr>
            <a:r>
              <a:rPr lang="en-US" sz="1600" b="1" dirty="0" smtClean="0">
                <a:solidFill>
                  <a:srgbClr val="595959"/>
                </a:solidFill>
              </a:rPr>
              <a:t>Step detector</a:t>
            </a:r>
          </a:p>
          <a:p>
            <a:pPr lvl="1">
              <a:buClr>
                <a:schemeClr val="bg2"/>
              </a:buClr>
              <a:buFont typeface="Wingdings" pitchFamily="2" charset="2"/>
              <a:buChar char="Ø"/>
            </a:pPr>
            <a:r>
              <a:rPr lang="en-US" sz="1600" b="1" dirty="0" smtClean="0">
                <a:solidFill>
                  <a:srgbClr val="595959"/>
                </a:solidFill>
              </a:rPr>
              <a:t>Step counter</a:t>
            </a:r>
          </a:p>
          <a:p>
            <a:pPr lvl="1">
              <a:buClr>
                <a:schemeClr val="bg2"/>
              </a:buClr>
              <a:buFont typeface="Wingdings" pitchFamily="2" charset="2"/>
              <a:buChar char="Ø"/>
            </a:pPr>
            <a:r>
              <a:rPr lang="en-US" sz="1600" b="1" dirty="0" smtClean="0">
                <a:solidFill>
                  <a:srgbClr val="595959"/>
                </a:solidFill>
              </a:rPr>
              <a:t>Rotation sensor</a:t>
            </a:r>
          </a:p>
          <a:p>
            <a:pPr lvl="1">
              <a:buClr>
                <a:schemeClr val="bg2"/>
              </a:buClr>
              <a:buFont typeface="Wingdings" pitchFamily="2" charset="2"/>
              <a:buChar char="Ø"/>
            </a:pPr>
            <a:r>
              <a:rPr lang="en-US" sz="1600" b="1" dirty="0" smtClean="0">
                <a:solidFill>
                  <a:srgbClr val="595959"/>
                </a:solidFill>
              </a:rPr>
              <a:t>Game rotation vector</a:t>
            </a:r>
          </a:p>
          <a:p>
            <a:pPr lvl="1">
              <a:buClr>
                <a:schemeClr val="bg2"/>
              </a:buClr>
              <a:buFont typeface="Wingdings" pitchFamily="2" charset="2"/>
              <a:buChar char="Ø"/>
            </a:pPr>
            <a:r>
              <a:rPr lang="en-US" sz="1600" b="1" dirty="0" smtClean="0">
                <a:solidFill>
                  <a:srgbClr val="595959"/>
                </a:solidFill>
              </a:rPr>
              <a:t>Gravity</a:t>
            </a:r>
          </a:p>
          <a:p>
            <a:pPr lvl="1">
              <a:buClr>
                <a:schemeClr val="bg2"/>
              </a:buClr>
              <a:buFont typeface="Wingdings" pitchFamily="2" charset="2"/>
              <a:buChar char="Ø"/>
            </a:pPr>
            <a:r>
              <a:rPr lang="en-US" sz="1600" b="1" dirty="0" smtClean="0">
                <a:solidFill>
                  <a:srgbClr val="595959"/>
                </a:solidFill>
              </a:rPr>
              <a:t>Magnetometer</a:t>
            </a:r>
          </a:p>
          <a:p>
            <a:pPr lvl="1">
              <a:buClr>
                <a:schemeClr val="bg2"/>
              </a:buClr>
              <a:buFont typeface="Wingdings" pitchFamily="2" charset="2"/>
              <a:buChar char="Ø"/>
            </a:pPr>
            <a:r>
              <a:rPr lang="en-US" sz="1600" b="1" dirty="0" smtClean="0">
                <a:solidFill>
                  <a:srgbClr val="595959"/>
                </a:solidFill>
              </a:rPr>
              <a:t>Orientation</a:t>
            </a:r>
          </a:p>
          <a:p>
            <a:pPr lvl="1">
              <a:buClr>
                <a:schemeClr val="bg2"/>
              </a:buClr>
              <a:buFont typeface="Wingdings" pitchFamily="2" charset="2"/>
              <a:buChar char="Ø"/>
            </a:pPr>
            <a:r>
              <a:rPr lang="en-US" sz="1600" b="1" dirty="0" smtClean="0">
                <a:solidFill>
                  <a:srgbClr val="595959"/>
                </a:solidFill>
              </a:rPr>
              <a:t> …</a:t>
            </a:r>
            <a:endParaRPr lang="en-US" sz="1600" b="1" dirty="0" smtClean="0">
              <a:solidFill>
                <a:schemeClr val="bg2">
                  <a:lumMod val="60000"/>
                  <a:lumOff val="40000"/>
                </a:schemeClr>
              </a:solidFill>
            </a:endParaRPr>
          </a:p>
          <a:p>
            <a:pPr lvl="1">
              <a:buClr>
                <a:schemeClr val="bg2"/>
              </a:buClr>
              <a:buFont typeface="Wingdings" pitchFamily="2" charset="2"/>
              <a:buChar char="Ø"/>
            </a:pPr>
            <a:endParaRPr lang="en-US" sz="1600" b="1" dirty="0" smtClean="0">
              <a:solidFill>
                <a:srgbClr val="595959"/>
              </a:solidFill>
            </a:endParaRPr>
          </a:p>
          <a:p>
            <a:pPr lvl="1">
              <a:buClr>
                <a:schemeClr val="bg2"/>
              </a:buClr>
              <a:buFont typeface="Wingdings" pitchFamily="2" charset="2"/>
              <a:buChar char="Ø"/>
            </a:pPr>
            <a:endParaRPr lang="en-US" sz="1600" b="1" dirty="0" smtClean="0">
              <a:solidFill>
                <a:srgbClr val="595959"/>
              </a:solidFill>
            </a:endParaRPr>
          </a:p>
        </p:txBody>
      </p:sp>
      <p:sp>
        <p:nvSpPr>
          <p:cNvPr id="8" name="页脚占位符 7"/>
          <p:cNvSpPr>
            <a:spLocks noGrp="1"/>
          </p:cNvSpPr>
          <p:nvPr>
            <p:ph type="ftr" sz="quarter" idx="3"/>
          </p:nvPr>
        </p:nvSpPr>
        <p:spPr>
          <a:xfrm>
            <a:off x="685800" y="6400800"/>
            <a:ext cx="3886200" cy="365125"/>
          </a:xfrm>
        </p:spPr>
        <p:txBody>
          <a:bodyPr/>
          <a:lstStyle/>
          <a:p>
            <a:r>
              <a:rPr lang="en-US" smtClean="0"/>
              <a:t>http://rtdroid.cse.buffalo.edu</a:t>
            </a:r>
            <a:endParaRPr lang="en-US" dirty="0"/>
          </a:p>
        </p:txBody>
      </p:sp>
      <p:sp>
        <p:nvSpPr>
          <p:cNvPr id="10" name="灯片编号占位符 8"/>
          <p:cNvSpPr>
            <a:spLocks noGrp="1"/>
          </p:cNvSpPr>
          <p:nvPr>
            <p:ph type="sldNum" sz="quarter" idx="10"/>
          </p:nvPr>
        </p:nvSpPr>
        <p:spPr>
          <a:xfrm>
            <a:off x="4714876" y="6407836"/>
            <a:ext cx="3962400" cy="342900"/>
          </a:xfrm>
        </p:spPr>
        <p:txBody>
          <a:bodyPr/>
          <a:lstStyle/>
          <a:p>
            <a:pPr algn="r"/>
            <a:fld id="{F609543F-BDCB-4654-B7D7-E8D142F13C05}" type="slidenum">
              <a:rPr lang="en-US" smtClean="0"/>
              <a:pPr algn="r"/>
              <a:t>5</a:t>
            </a:fld>
            <a:r>
              <a:rPr lang="en-US" dirty="0" smtClean="0"/>
              <a:t> / 19</a:t>
            </a:r>
            <a:endParaRPr lang="en-US" dirty="0"/>
          </a:p>
        </p:txBody>
      </p:sp>
    </p:spTree>
    <p:extLst>
      <p:ext uri="{BB962C8B-B14F-4D97-AF65-F5344CB8AC3E}">
        <p14:creationId xmlns:p14="http://schemas.microsoft.com/office/powerpoint/2010/main" val="22338953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页脚占位符 28"/>
          <p:cNvSpPr>
            <a:spLocks noGrp="1"/>
          </p:cNvSpPr>
          <p:nvPr>
            <p:ph type="ftr" sz="quarter" idx="3"/>
          </p:nvPr>
        </p:nvSpPr>
        <p:spPr>
          <a:xfrm>
            <a:off x="685800" y="6400800"/>
            <a:ext cx="3886200" cy="365125"/>
          </a:xfrm>
        </p:spPr>
        <p:txBody>
          <a:bodyPr/>
          <a:lstStyle/>
          <a:p>
            <a:r>
              <a:rPr lang="en-US" dirty="0" smtClean="0"/>
              <a:t>http://rtdroid.cse.buffalo.edu</a:t>
            </a:r>
            <a:endParaRPr lang="en-US" dirty="0"/>
          </a:p>
        </p:txBody>
      </p:sp>
      <p:sp>
        <p:nvSpPr>
          <p:cNvPr id="23" name="Title 3"/>
          <p:cNvSpPr>
            <a:spLocks noGrp="1"/>
          </p:cNvSpPr>
          <p:nvPr>
            <p:ph type="title"/>
          </p:nvPr>
        </p:nvSpPr>
        <p:spPr>
          <a:xfrm>
            <a:off x="685800" y="990600"/>
            <a:ext cx="8243918" cy="1081078"/>
          </a:xfrm>
          <a:prstGeom prst="rect">
            <a:avLst/>
          </a:prstGeom>
        </p:spPr>
        <p:txBody>
          <a:bodyPr/>
          <a:lstStyle/>
          <a:p>
            <a:r>
              <a:rPr lang="en-US" sz="3200" b="1" dirty="0" smtClean="0">
                <a:solidFill>
                  <a:schemeClr val="tx1"/>
                </a:solidFill>
              </a:rPr>
              <a:t>What Does the Android Sensor Architecture Provide?</a:t>
            </a:r>
            <a:endParaRPr lang="en-US" sz="3200" b="1" dirty="0">
              <a:solidFill>
                <a:schemeClr val="tx1"/>
              </a:solidFill>
            </a:endParaRPr>
          </a:p>
        </p:txBody>
      </p:sp>
      <p:sp>
        <p:nvSpPr>
          <p:cNvPr id="28" name="圆角矩形 27"/>
          <p:cNvSpPr/>
          <p:nvPr/>
        </p:nvSpPr>
        <p:spPr bwMode="auto">
          <a:xfrm>
            <a:off x="1000100" y="2857496"/>
            <a:ext cx="2571768" cy="2786082"/>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Times" pitchFamily="122" charset="0"/>
              </a:rPr>
              <a:t>Application</a:t>
            </a:r>
            <a:endParaRPr kumimoji="0" lang="zh-CN" altLang="en-US" sz="1600" b="1" i="0" u="none" strike="noStrike" cap="none" normalizeH="0" baseline="0" dirty="0" smtClean="0">
              <a:ln>
                <a:noFill/>
              </a:ln>
              <a:solidFill>
                <a:schemeClr val="tx1"/>
              </a:solidFill>
              <a:effectLst/>
              <a:latin typeface="Times" pitchFamily="122" charset="0"/>
            </a:endParaRPr>
          </a:p>
        </p:txBody>
      </p:sp>
      <p:sp>
        <p:nvSpPr>
          <p:cNvPr id="34" name="圆角矩形 33"/>
          <p:cNvSpPr/>
          <p:nvPr/>
        </p:nvSpPr>
        <p:spPr bwMode="auto">
          <a:xfrm>
            <a:off x="5214942" y="2786058"/>
            <a:ext cx="2571768" cy="2857520"/>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Times" pitchFamily="122" charset="0"/>
              </a:rPr>
              <a:t>Sensor Manager</a:t>
            </a:r>
            <a:endParaRPr kumimoji="0" lang="zh-CN" altLang="en-US" sz="1600" b="1" i="0" u="none" strike="noStrike" cap="none" normalizeH="0" baseline="0" dirty="0" smtClean="0">
              <a:ln>
                <a:noFill/>
              </a:ln>
              <a:solidFill>
                <a:schemeClr val="tx1"/>
              </a:solidFill>
              <a:effectLst/>
              <a:latin typeface="Times" pitchFamily="122" charset="0"/>
            </a:endParaRPr>
          </a:p>
        </p:txBody>
      </p:sp>
      <p:sp>
        <p:nvSpPr>
          <p:cNvPr id="36" name="矩形 35"/>
          <p:cNvSpPr/>
          <p:nvPr/>
        </p:nvSpPr>
        <p:spPr bwMode="auto">
          <a:xfrm>
            <a:off x="1331640" y="3645024"/>
            <a:ext cx="1857388" cy="1143008"/>
          </a:xfrm>
          <a:prstGeom prst="rect">
            <a:avLst/>
          </a:prstGeom>
          <a:no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zh-CN" sz="1600" b="1" dirty="0" err="1" smtClean="0">
                <a:latin typeface="Times" pitchFamily="122" charset="0"/>
              </a:rPr>
              <a:t>Sensor</a:t>
            </a:r>
            <a:r>
              <a:rPr kumimoji="0" lang="en-US" altLang="zh-CN" sz="1600" b="1" i="0" u="none" strike="noStrike" cap="none" normalizeH="0" baseline="0" dirty="0" err="1" smtClean="0">
                <a:ln>
                  <a:noFill/>
                </a:ln>
                <a:solidFill>
                  <a:schemeClr val="tx1"/>
                </a:solidFill>
                <a:effectLst/>
                <a:latin typeface="Times" pitchFamily="122" charset="0"/>
              </a:rPr>
              <a:t>Event</a:t>
            </a:r>
            <a:endParaRPr kumimoji="0" lang="en-US" altLang="zh-CN" sz="1600" b="1" i="0" u="none" strike="noStrike" cap="none" normalizeH="0" baseline="0" dirty="0" smtClean="0">
              <a:ln>
                <a:noFill/>
              </a:ln>
              <a:solidFill>
                <a:schemeClr val="tx1"/>
              </a:solidFill>
              <a:effectLst/>
              <a:latin typeface="Times" pitchFamily="122"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Times" pitchFamily="122" charset="0"/>
              </a:rPr>
              <a:t>Listener</a:t>
            </a:r>
            <a:endParaRPr kumimoji="0" lang="zh-CN" altLang="en-US" sz="1600" b="1" i="0" u="none" strike="noStrike" cap="none" normalizeH="0" baseline="0" dirty="0" smtClean="0">
              <a:ln>
                <a:noFill/>
              </a:ln>
              <a:solidFill>
                <a:schemeClr val="tx1"/>
              </a:solidFill>
              <a:effectLst/>
              <a:latin typeface="Times" pitchFamily="122" charset="0"/>
            </a:endParaRPr>
          </a:p>
        </p:txBody>
      </p:sp>
      <p:sp>
        <p:nvSpPr>
          <p:cNvPr id="37" name="矩形 36"/>
          <p:cNvSpPr/>
          <p:nvPr/>
        </p:nvSpPr>
        <p:spPr bwMode="auto">
          <a:xfrm>
            <a:off x="5572132" y="3429000"/>
            <a:ext cx="1857388" cy="428628"/>
          </a:xfrm>
          <a:prstGeom prst="rect">
            <a:avLst/>
          </a:prstGeom>
          <a:no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Times" pitchFamily="122" charset="0"/>
              </a:rPr>
              <a:t>Accelerometer</a:t>
            </a:r>
            <a:endParaRPr kumimoji="0" lang="zh-CN" altLang="en-US" sz="1600" b="1" i="0" u="none" strike="noStrike" cap="none" normalizeH="0" baseline="0" dirty="0" smtClean="0">
              <a:ln>
                <a:noFill/>
              </a:ln>
              <a:solidFill>
                <a:schemeClr val="tx1"/>
              </a:solidFill>
              <a:effectLst/>
              <a:latin typeface="Times" pitchFamily="122" charset="0"/>
            </a:endParaRPr>
          </a:p>
        </p:txBody>
      </p:sp>
      <p:sp>
        <p:nvSpPr>
          <p:cNvPr id="38" name="矩形 37"/>
          <p:cNvSpPr/>
          <p:nvPr/>
        </p:nvSpPr>
        <p:spPr bwMode="auto">
          <a:xfrm>
            <a:off x="5572132" y="4000504"/>
            <a:ext cx="1857388" cy="428628"/>
          </a:xfrm>
          <a:prstGeom prst="rect">
            <a:avLst/>
          </a:prstGeom>
          <a:no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Times" pitchFamily="122" charset="0"/>
              </a:rPr>
              <a:t>Gyroscope</a:t>
            </a:r>
            <a:endParaRPr kumimoji="0" lang="zh-CN" altLang="en-US" sz="1600" b="1" i="0" u="none" strike="noStrike" cap="none" normalizeH="0" baseline="0" dirty="0" smtClean="0">
              <a:ln>
                <a:noFill/>
              </a:ln>
              <a:solidFill>
                <a:schemeClr val="tx1"/>
              </a:solidFill>
              <a:effectLst/>
              <a:latin typeface="Times" pitchFamily="122" charset="0"/>
            </a:endParaRPr>
          </a:p>
        </p:txBody>
      </p:sp>
      <p:sp>
        <p:nvSpPr>
          <p:cNvPr id="39" name="矩形 38"/>
          <p:cNvSpPr/>
          <p:nvPr/>
        </p:nvSpPr>
        <p:spPr bwMode="auto">
          <a:xfrm>
            <a:off x="5572132" y="4929198"/>
            <a:ext cx="1857388" cy="428628"/>
          </a:xfrm>
          <a:prstGeom prst="rect">
            <a:avLst/>
          </a:prstGeom>
          <a:no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a:r>
              <a:rPr lang="en-US" altLang="zh-CN" sz="1600" b="1" dirty="0" smtClean="0">
                <a:latin typeface="Times" pitchFamily="122" charset="0"/>
              </a:rPr>
              <a:t>Magnetometer</a:t>
            </a:r>
          </a:p>
        </p:txBody>
      </p:sp>
      <p:sp>
        <p:nvSpPr>
          <p:cNvPr id="40" name="矩形 39"/>
          <p:cNvSpPr/>
          <p:nvPr/>
        </p:nvSpPr>
        <p:spPr bwMode="auto">
          <a:xfrm>
            <a:off x="5567368" y="4572008"/>
            <a:ext cx="1857388" cy="214314"/>
          </a:xfrm>
          <a:prstGeom prst="rect">
            <a:avLst/>
          </a:prstGeom>
          <a:no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b"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Times" pitchFamily="122" charset="0"/>
              </a:rPr>
              <a:t>…</a:t>
            </a:r>
            <a:endParaRPr kumimoji="0" lang="zh-CN" altLang="en-US" sz="1600" b="1" i="0" u="none" strike="noStrike" cap="none" normalizeH="0" baseline="0" dirty="0" smtClean="0">
              <a:ln>
                <a:noFill/>
              </a:ln>
              <a:solidFill>
                <a:schemeClr val="tx1"/>
              </a:solidFill>
              <a:effectLst/>
              <a:latin typeface="Times" pitchFamily="122" charset="0"/>
            </a:endParaRPr>
          </a:p>
        </p:txBody>
      </p:sp>
      <p:cxnSp>
        <p:nvCxnSpPr>
          <p:cNvPr id="41" name="直接箭头连接符 40"/>
          <p:cNvCxnSpPr/>
          <p:nvPr/>
        </p:nvCxnSpPr>
        <p:spPr bwMode="auto">
          <a:xfrm>
            <a:off x="3571868" y="3643314"/>
            <a:ext cx="1643074"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2" name="直接箭头连接符 41"/>
          <p:cNvCxnSpPr/>
          <p:nvPr/>
        </p:nvCxnSpPr>
        <p:spPr bwMode="auto">
          <a:xfrm>
            <a:off x="3571868" y="4262896"/>
            <a:ext cx="1643074"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3" name="直接箭头连接符 42"/>
          <p:cNvCxnSpPr/>
          <p:nvPr/>
        </p:nvCxnSpPr>
        <p:spPr bwMode="auto">
          <a:xfrm>
            <a:off x="3571868" y="4857760"/>
            <a:ext cx="1643074"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44" name="TextBox 43"/>
          <p:cNvSpPr txBox="1"/>
          <p:nvPr/>
        </p:nvSpPr>
        <p:spPr>
          <a:xfrm>
            <a:off x="3786182" y="3286124"/>
            <a:ext cx="1170513" cy="276999"/>
          </a:xfrm>
          <a:prstGeom prst="rect">
            <a:avLst/>
          </a:prstGeom>
          <a:noFill/>
        </p:spPr>
        <p:txBody>
          <a:bodyPr wrap="none" rtlCol="0">
            <a:spAutoFit/>
          </a:bodyPr>
          <a:lstStyle/>
          <a:p>
            <a:r>
              <a:rPr lang="en-US" altLang="zh-CN" sz="1200" dirty="0" smtClean="0"/>
              <a:t>enable/disable</a:t>
            </a:r>
            <a:endParaRPr lang="zh-CN" altLang="en-US" sz="1200" dirty="0"/>
          </a:p>
        </p:txBody>
      </p:sp>
      <p:sp>
        <p:nvSpPr>
          <p:cNvPr id="45" name="TextBox 44"/>
          <p:cNvSpPr txBox="1"/>
          <p:nvPr/>
        </p:nvSpPr>
        <p:spPr>
          <a:xfrm>
            <a:off x="3643306" y="3857628"/>
            <a:ext cx="1418978" cy="461665"/>
          </a:xfrm>
          <a:prstGeom prst="rect">
            <a:avLst/>
          </a:prstGeom>
          <a:noFill/>
        </p:spPr>
        <p:txBody>
          <a:bodyPr wrap="none" rtlCol="0">
            <a:spAutoFit/>
          </a:bodyPr>
          <a:lstStyle/>
          <a:p>
            <a:pPr algn="ctr"/>
            <a:r>
              <a:rPr lang="en-US" altLang="zh-CN" sz="1200" dirty="0" smtClean="0"/>
              <a:t>Change sampling </a:t>
            </a:r>
          </a:p>
          <a:p>
            <a:pPr algn="ctr"/>
            <a:r>
              <a:rPr lang="en-US" altLang="zh-CN" sz="1200" dirty="0" smtClean="0"/>
              <a:t>rate</a:t>
            </a:r>
            <a:endParaRPr lang="zh-CN" altLang="en-US" sz="1200" dirty="0"/>
          </a:p>
        </p:txBody>
      </p:sp>
      <p:sp>
        <p:nvSpPr>
          <p:cNvPr id="46" name="TextBox 45"/>
          <p:cNvSpPr txBox="1"/>
          <p:nvPr/>
        </p:nvSpPr>
        <p:spPr>
          <a:xfrm>
            <a:off x="3857620" y="4434875"/>
            <a:ext cx="1063112" cy="461665"/>
          </a:xfrm>
          <a:prstGeom prst="rect">
            <a:avLst/>
          </a:prstGeom>
          <a:noFill/>
        </p:spPr>
        <p:txBody>
          <a:bodyPr wrap="none" rtlCol="0">
            <a:spAutoFit/>
          </a:bodyPr>
          <a:lstStyle/>
          <a:p>
            <a:pPr algn="ctr"/>
            <a:r>
              <a:rPr lang="en-US" altLang="zh-CN" sz="1200" dirty="0" smtClean="0"/>
              <a:t>Subscript </a:t>
            </a:r>
          </a:p>
          <a:p>
            <a:pPr algn="ctr"/>
            <a:r>
              <a:rPr lang="en-US" altLang="zh-CN" sz="1200" dirty="0" smtClean="0"/>
              <a:t>sensor event</a:t>
            </a:r>
            <a:endParaRPr lang="zh-CN" altLang="en-US" sz="1200" dirty="0"/>
          </a:p>
        </p:txBody>
      </p:sp>
      <p:sp>
        <p:nvSpPr>
          <p:cNvPr id="47" name="灯片编号占位符 8"/>
          <p:cNvSpPr>
            <a:spLocks noGrp="1"/>
          </p:cNvSpPr>
          <p:nvPr>
            <p:ph type="sldNum" sz="quarter" idx="10"/>
          </p:nvPr>
        </p:nvSpPr>
        <p:spPr>
          <a:xfrm>
            <a:off x="4714876" y="6407836"/>
            <a:ext cx="3962400" cy="342900"/>
          </a:xfrm>
        </p:spPr>
        <p:txBody>
          <a:bodyPr/>
          <a:lstStyle/>
          <a:p>
            <a:pPr algn="r"/>
            <a:fld id="{F609543F-BDCB-4654-B7D7-E8D142F13C05}" type="slidenum">
              <a:rPr lang="en-US" smtClean="0"/>
              <a:pPr algn="r"/>
              <a:t>6</a:t>
            </a:fld>
            <a:r>
              <a:rPr lang="en-US" dirty="0" smtClean="0"/>
              <a:t> / 19</a:t>
            </a:r>
            <a:endParaRPr lang="en-US" dirty="0"/>
          </a:p>
        </p:txBody>
      </p:sp>
    </p:spTree>
    <p:custDataLst>
      <p:tags r:id="rId1"/>
    </p:custDataLst>
    <p:extLst>
      <p:ext uri="{BB962C8B-B14F-4D97-AF65-F5344CB8AC3E}">
        <p14:creationId xmlns:p14="http://schemas.microsoft.com/office/powerpoint/2010/main" val="1067740565"/>
      </p:ext>
    </p:extLst>
  </p:cSld>
  <p:clrMapOvr>
    <a:masterClrMapping/>
  </p:clrMapOvr>
  <mc:AlternateContent xmlns:mc="http://schemas.openxmlformats.org/markup-compatibility/2006" xmlns:p14="http://schemas.microsoft.com/office/powerpoint/2010/main">
    <mc:Choice Requires="p14">
      <p:transition spd="slow" p14:dur="2000" advTm="92789"/>
    </mc:Choice>
    <mc:Fallback xmlns="">
      <p:transition spd="slow" advTm="92789"/>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燕尾形 19"/>
          <p:cNvSpPr/>
          <p:nvPr/>
        </p:nvSpPr>
        <p:spPr bwMode="auto">
          <a:xfrm>
            <a:off x="6929220" y="2191736"/>
            <a:ext cx="1891252" cy="3214710"/>
          </a:xfrm>
          <a:prstGeom prst="chevron">
            <a:avLst>
              <a:gd name="adj" fmla="val 0"/>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b="1" i="0" u="none" strike="noStrike" cap="none" normalizeH="0" baseline="0" dirty="0" smtClean="0">
                <a:ln>
                  <a:noFill/>
                </a:ln>
                <a:solidFill>
                  <a:schemeClr val="tx1"/>
                </a:solidFill>
                <a:effectLst/>
                <a:latin typeface="Times" pitchFamily="122" charset="0"/>
              </a:rPr>
              <a:t>Sensor</a:t>
            </a:r>
          </a:p>
          <a:p>
            <a:pPr marL="0" marR="0" indent="0" algn="ctr" defTabSz="914400" rtl="0" eaLnBrk="0" fontAlgn="base" latinLnBrk="0" hangingPunct="0">
              <a:lnSpc>
                <a:spcPct val="100000"/>
              </a:lnSpc>
              <a:spcBef>
                <a:spcPct val="0"/>
              </a:spcBef>
              <a:spcAft>
                <a:spcPct val="0"/>
              </a:spcAft>
              <a:buClrTx/>
              <a:buSzTx/>
              <a:buFontTx/>
              <a:buNone/>
              <a:tabLst/>
            </a:pPr>
            <a:r>
              <a:rPr lang="en-US" altLang="zh-CN" b="1" dirty="0" smtClean="0">
                <a:solidFill>
                  <a:schemeClr val="tx1"/>
                </a:solidFill>
                <a:latin typeface="Times" pitchFamily="122" charset="0"/>
              </a:rPr>
              <a:t>Event</a:t>
            </a:r>
          </a:p>
          <a:p>
            <a:pPr marL="0" marR="0" indent="0" algn="ctr" defTabSz="914400" rtl="0" eaLnBrk="0" fontAlgn="base" latinLnBrk="0" hangingPunct="0">
              <a:lnSpc>
                <a:spcPct val="100000"/>
              </a:lnSpc>
              <a:spcBef>
                <a:spcPct val="0"/>
              </a:spcBef>
              <a:spcAft>
                <a:spcPct val="0"/>
              </a:spcAft>
              <a:buClrTx/>
              <a:buSzTx/>
              <a:buFontTx/>
              <a:buNone/>
              <a:tabLst/>
            </a:pPr>
            <a:r>
              <a:rPr lang="en-US" altLang="zh-CN" b="1" dirty="0" smtClean="0">
                <a:solidFill>
                  <a:schemeClr val="tx1"/>
                </a:solidFill>
                <a:latin typeface="Times" pitchFamily="122" charset="0"/>
              </a:rPr>
              <a:t>Listener</a:t>
            </a:r>
            <a:endParaRPr kumimoji="0" lang="zh-CN" altLang="en-US" b="1" i="0" u="none" strike="noStrike" cap="none" normalizeH="0" baseline="0" dirty="0" smtClean="0">
              <a:ln>
                <a:noFill/>
              </a:ln>
              <a:solidFill>
                <a:schemeClr val="tx1"/>
              </a:solidFill>
              <a:effectLst/>
              <a:latin typeface="Times" pitchFamily="122" charset="0"/>
            </a:endParaRPr>
          </a:p>
        </p:txBody>
      </p:sp>
      <p:sp>
        <p:nvSpPr>
          <p:cNvPr id="18" name="燕尾形 17"/>
          <p:cNvSpPr/>
          <p:nvPr/>
        </p:nvSpPr>
        <p:spPr bwMode="auto">
          <a:xfrm>
            <a:off x="2497862" y="2204864"/>
            <a:ext cx="2127490" cy="3214710"/>
          </a:xfrm>
          <a:prstGeom prst="chevron">
            <a:avLst>
              <a:gd name="adj" fmla="val 0"/>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en-US" b="1" dirty="0" smtClean="0">
                <a:solidFill>
                  <a:schemeClr val="tx1"/>
                </a:solidFill>
                <a:latin typeface="Times" pitchFamily="122" charset="0"/>
              </a:rPr>
              <a:t>Sensor</a:t>
            </a:r>
          </a:p>
          <a:p>
            <a:pPr algn="ctr"/>
            <a:r>
              <a:rPr lang="en-US" b="1" dirty="0" smtClean="0">
                <a:solidFill>
                  <a:schemeClr val="tx1"/>
                </a:solidFill>
                <a:latin typeface="Times" pitchFamily="122" charset="0"/>
              </a:rPr>
              <a:t>Service</a:t>
            </a:r>
          </a:p>
          <a:p>
            <a:pPr marL="0" marR="0" indent="0" algn="ctr" defTabSz="914400" rtl="0" eaLnBrk="0" fontAlgn="base" latinLnBrk="0" hangingPunct="0">
              <a:lnSpc>
                <a:spcPct val="100000"/>
              </a:lnSpc>
              <a:spcBef>
                <a:spcPct val="0"/>
              </a:spcBef>
              <a:spcAft>
                <a:spcPct val="0"/>
              </a:spcAft>
              <a:buClrTx/>
              <a:buSzTx/>
              <a:buFontTx/>
              <a:buNone/>
              <a:tabLst/>
            </a:pPr>
            <a:endParaRPr kumimoji="0" lang="zh-CN" altLang="en-US" b="1" i="0" u="none" strike="noStrike" cap="none" normalizeH="0" baseline="0" dirty="0" smtClean="0">
              <a:ln>
                <a:noFill/>
              </a:ln>
              <a:solidFill>
                <a:schemeClr val="tx1"/>
              </a:solidFill>
              <a:effectLst/>
              <a:latin typeface="Times" pitchFamily="122" charset="0"/>
            </a:endParaRPr>
          </a:p>
        </p:txBody>
      </p:sp>
      <p:sp>
        <p:nvSpPr>
          <p:cNvPr id="17" name="燕尾形 16"/>
          <p:cNvSpPr/>
          <p:nvPr/>
        </p:nvSpPr>
        <p:spPr bwMode="auto">
          <a:xfrm>
            <a:off x="393524" y="2204864"/>
            <a:ext cx="1270894" cy="3214710"/>
          </a:xfrm>
          <a:prstGeom prst="chevron">
            <a:avLst>
              <a:gd name="adj" fmla="val 0"/>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b="1" i="0" u="none" strike="noStrike" cap="none" normalizeH="0" baseline="0" dirty="0" smtClean="0">
                <a:ln>
                  <a:noFill/>
                </a:ln>
                <a:solidFill>
                  <a:schemeClr val="tx1"/>
                </a:solidFill>
                <a:effectLst/>
                <a:latin typeface="Times" pitchFamily="122" charset="0"/>
              </a:rPr>
              <a:t>Input</a:t>
            </a:r>
          </a:p>
          <a:p>
            <a:pPr marL="0" marR="0" indent="0" algn="ctr" defTabSz="914400" rtl="0" eaLnBrk="0" fontAlgn="base" latinLnBrk="0" hangingPunct="0">
              <a:lnSpc>
                <a:spcPct val="100000"/>
              </a:lnSpc>
              <a:spcBef>
                <a:spcPct val="0"/>
              </a:spcBef>
              <a:spcAft>
                <a:spcPct val="0"/>
              </a:spcAft>
              <a:buClrTx/>
              <a:buSzTx/>
              <a:buFontTx/>
              <a:buNone/>
              <a:tabLst/>
            </a:pPr>
            <a:r>
              <a:rPr lang="en-US" altLang="zh-CN" b="1" dirty="0" smtClean="0">
                <a:solidFill>
                  <a:schemeClr val="tx1"/>
                </a:solidFill>
                <a:latin typeface="Times" pitchFamily="122" charset="0"/>
              </a:rPr>
              <a:t>Event</a:t>
            </a:r>
            <a:endParaRPr kumimoji="0" lang="zh-CN" altLang="en-US" b="1" i="0" u="none" strike="noStrike" cap="none" normalizeH="0" baseline="0" dirty="0" smtClean="0">
              <a:ln>
                <a:noFill/>
              </a:ln>
              <a:solidFill>
                <a:schemeClr val="tx1"/>
              </a:solidFill>
              <a:effectLst/>
              <a:latin typeface="Times" pitchFamily="122" charset="0"/>
            </a:endParaRPr>
          </a:p>
        </p:txBody>
      </p:sp>
      <p:sp>
        <p:nvSpPr>
          <p:cNvPr id="19" name="燕尾形 18"/>
          <p:cNvSpPr/>
          <p:nvPr/>
        </p:nvSpPr>
        <p:spPr bwMode="auto">
          <a:xfrm>
            <a:off x="4693662" y="2197210"/>
            <a:ext cx="2172444" cy="3214710"/>
          </a:xfrm>
          <a:prstGeom prst="chevron">
            <a:avLst>
              <a:gd name="adj" fmla="val 0"/>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en-US" b="1" dirty="0" smtClean="0">
                <a:solidFill>
                  <a:schemeClr val="tx1"/>
                </a:solidFill>
                <a:latin typeface="Times" pitchFamily="122" charset="0"/>
              </a:rPr>
              <a:t>Sensor</a:t>
            </a:r>
          </a:p>
          <a:p>
            <a:pPr algn="ctr"/>
            <a:r>
              <a:rPr lang="en-US" b="1" dirty="0" smtClean="0">
                <a:solidFill>
                  <a:schemeClr val="tx1"/>
                </a:solidFill>
                <a:latin typeface="Times" pitchFamily="122" charset="0"/>
              </a:rPr>
              <a:t>Manger</a:t>
            </a:r>
          </a:p>
          <a:p>
            <a:pPr marL="0" marR="0" indent="0" algn="ctr" defTabSz="914400" rtl="0" eaLnBrk="0" fontAlgn="base" latinLnBrk="0" hangingPunct="0">
              <a:lnSpc>
                <a:spcPct val="100000"/>
              </a:lnSpc>
              <a:spcBef>
                <a:spcPct val="0"/>
              </a:spcBef>
              <a:spcAft>
                <a:spcPct val="0"/>
              </a:spcAft>
              <a:buClrTx/>
              <a:buSzTx/>
              <a:buFontTx/>
              <a:buNone/>
              <a:tabLst/>
            </a:pPr>
            <a:endParaRPr kumimoji="0" lang="zh-CN" altLang="en-US" b="1" i="0" u="none" strike="noStrike" cap="none" normalizeH="0" baseline="0" dirty="0" smtClean="0">
              <a:ln>
                <a:noFill/>
              </a:ln>
              <a:solidFill>
                <a:schemeClr val="tx1"/>
              </a:solidFill>
              <a:effectLst/>
              <a:latin typeface="Times" pitchFamily="122" charset="0"/>
            </a:endParaRPr>
          </a:p>
        </p:txBody>
      </p:sp>
      <p:sp>
        <p:nvSpPr>
          <p:cNvPr id="22" name="燕尾形 21"/>
          <p:cNvSpPr/>
          <p:nvPr/>
        </p:nvSpPr>
        <p:spPr bwMode="auto">
          <a:xfrm>
            <a:off x="1729656" y="2204864"/>
            <a:ext cx="714380" cy="3214710"/>
          </a:xfrm>
          <a:prstGeom prst="chevron">
            <a:avLst>
              <a:gd name="adj" fmla="val 0"/>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wordArtVertRtl"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b="1" i="0" u="none" strike="noStrike" cap="none" normalizeH="0" baseline="0" dirty="0" smtClean="0">
                <a:ln>
                  <a:noFill/>
                </a:ln>
                <a:solidFill>
                  <a:schemeClr val="tx1"/>
                </a:solidFill>
                <a:effectLst/>
                <a:latin typeface="Times" pitchFamily="122" charset="0"/>
              </a:rPr>
              <a:t>HAL</a:t>
            </a:r>
            <a:endParaRPr kumimoji="0" lang="zh-CN" altLang="en-US" b="1" i="0" u="none" strike="noStrike" cap="none" normalizeH="0" baseline="0" dirty="0" smtClean="0">
              <a:ln>
                <a:noFill/>
              </a:ln>
              <a:solidFill>
                <a:schemeClr val="tx1"/>
              </a:solidFill>
              <a:effectLst/>
              <a:latin typeface="Times" pitchFamily="122" charset="0"/>
            </a:endParaRPr>
          </a:p>
        </p:txBody>
      </p:sp>
      <p:sp>
        <p:nvSpPr>
          <p:cNvPr id="21" name="Title 1"/>
          <p:cNvSpPr txBox="1">
            <a:spLocks/>
          </p:cNvSpPr>
          <p:nvPr/>
        </p:nvSpPr>
        <p:spPr>
          <a:xfrm>
            <a:off x="71437" y="990600"/>
            <a:ext cx="9286909" cy="609600"/>
          </a:xfrm>
          <a:prstGeom prst="rect">
            <a:avLst/>
          </a:prstGeom>
        </p:spPr>
        <p:txBody>
          <a:bodyPr/>
          <a:lstStyle>
            <a:lvl1pPr algn="l" rtl="0" eaLnBrk="0" fontAlgn="base" hangingPunct="0">
              <a:spcBef>
                <a:spcPct val="0"/>
              </a:spcBef>
              <a:spcAft>
                <a:spcPct val="0"/>
              </a:spcAft>
              <a:defRPr sz="3600" b="0" i="0">
                <a:solidFill>
                  <a:srgbClr val="606060"/>
                </a:solidFill>
                <a:latin typeface="Georgia"/>
                <a:ea typeface="ＭＳ Ｐゴシック" pitchFamily="122" charset="-128"/>
                <a:cs typeface="Georgia"/>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a:lstStyle>
          <a:p>
            <a:r>
              <a:rPr lang="en-US" sz="3200" b="1" dirty="0" smtClean="0">
                <a:solidFill>
                  <a:schemeClr val="tx1"/>
                </a:solidFill>
              </a:rPr>
              <a:t>How Does Android Sensor Manager Work?</a:t>
            </a:r>
            <a:endParaRPr lang="en-US" sz="3200" b="1" dirty="0">
              <a:solidFill>
                <a:schemeClr val="tx1"/>
              </a:solidFill>
            </a:endParaRPr>
          </a:p>
        </p:txBody>
      </p:sp>
      <p:sp>
        <p:nvSpPr>
          <p:cNvPr id="25" name="Rectangle 24"/>
          <p:cNvSpPr/>
          <p:nvPr/>
        </p:nvSpPr>
        <p:spPr bwMode="auto">
          <a:xfrm>
            <a:off x="2837224" y="3836649"/>
            <a:ext cx="1245295" cy="622126"/>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pitchFamily="122" charset="0"/>
              </a:rPr>
              <a:t>Sensor</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pitchFamily="122" charset="0"/>
              </a:rPr>
              <a:t>Fusion</a:t>
            </a:r>
          </a:p>
        </p:txBody>
      </p:sp>
      <p:sp>
        <p:nvSpPr>
          <p:cNvPr id="26" name="Rectangle 25"/>
          <p:cNvSpPr/>
          <p:nvPr/>
        </p:nvSpPr>
        <p:spPr bwMode="auto">
          <a:xfrm>
            <a:off x="2837224" y="3050831"/>
            <a:ext cx="1219200" cy="622126"/>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pitchFamily="122" charset="0"/>
              </a:rPr>
              <a:t>Sensor</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pitchFamily="122" charset="0"/>
              </a:rPr>
              <a:t>Thread</a:t>
            </a:r>
          </a:p>
        </p:txBody>
      </p:sp>
      <p:sp>
        <p:nvSpPr>
          <p:cNvPr id="27" name="Rectangle 26"/>
          <p:cNvSpPr/>
          <p:nvPr/>
        </p:nvSpPr>
        <p:spPr bwMode="auto">
          <a:xfrm>
            <a:off x="2837224" y="4622467"/>
            <a:ext cx="1261997" cy="604772"/>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pitchFamily="122" charset="0"/>
              </a:rPr>
              <a:t>Event</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pitchFamily="122" charset="0"/>
              </a:rPr>
              <a:t>Queue</a:t>
            </a:r>
          </a:p>
        </p:txBody>
      </p:sp>
      <p:sp>
        <p:nvSpPr>
          <p:cNvPr id="10" name="Rectangle 9"/>
          <p:cNvSpPr/>
          <p:nvPr/>
        </p:nvSpPr>
        <p:spPr bwMode="auto">
          <a:xfrm>
            <a:off x="4908926" y="3265145"/>
            <a:ext cx="1647820" cy="571504"/>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pitchFamily="122" charset="0"/>
              </a:rPr>
              <a:t>Native</a:t>
            </a:r>
          </a:p>
          <a:p>
            <a:pPr marL="0" marR="0" indent="0" algn="ctr" defTabSz="914400" rtl="0" eaLnBrk="0" fontAlgn="base" latinLnBrk="0" hangingPunct="0">
              <a:lnSpc>
                <a:spcPct val="100000"/>
              </a:lnSpc>
              <a:spcBef>
                <a:spcPct val="0"/>
              </a:spcBef>
              <a:spcAft>
                <a:spcPct val="0"/>
              </a:spcAft>
              <a:buClrTx/>
              <a:buSzTx/>
              <a:buFontTx/>
              <a:buNone/>
              <a:tabLst/>
            </a:pPr>
            <a:r>
              <a:rPr lang="en-US" sz="1600" b="1" dirty="0" err="1" smtClean="0">
                <a:latin typeface="Times" pitchFamily="122" charset="0"/>
              </a:rPr>
              <a:t>SensorManger</a:t>
            </a:r>
            <a:endParaRPr kumimoji="0" lang="en-US" sz="1600" b="1" i="0" u="none" strike="noStrike" cap="none" normalizeH="0" baseline="0" dirty="0" smtClean="0">
              <a:ln>
                <a:noFill/>
              </a:ln>
              <a:solidFill>
                <a:schemeClr val="tx1"/>
              </a:solidFill>
              <a:effectLst/>
              <a:latin typeface="Times" pitchFamily="122" charset="0"/>
            </a:endParaRPr>
          </a:p>
        </p:txBody>
      </p:sp>
      <p:sp>
        <p:nvSpPr>
          <p:cNvPr id="30" name="Rectangle 29"/>
          <p:cNvSpPr/>
          <p:nvPr/>
        </p:nvSpPr>
        <p:spPr bwMode="auto">
          <a:xfrm>
            <a:off x="4908926" y="4122401"/>
            <a:ext cx="1714512" cy="5334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pitchFamily="122" charset="0"/>
              </a:rPr>
              <a:t>Sensor</a:t>
            </a:r>
          </a:p>
          <a:p>
            <a:pPr marL="0" marR="0" indent="0" algn="ctr" defTabSz="914400" rtl="0" eaLnBrk="0" fontAlgn="base" latinLnBrk="0" hangingPunct="0">
              <a:lnSpc>
                <a:spcPct val="100000"/>
              </a:lnSpc>
              <a:spcBef>
                <a:spcPct val="0"/>
              </a:spcBef>
              <a:spcAft>
                <a:spcPct val="0"/>
              </a:spcAft>
              <a:buClrTx/>
              <a:buSzTx/>
              <a:buFontTx/>
              <a:buNone/>
              <a:tabLst/>
            </a:pPr>
            <a:r>
              <a:rPr lang="en-US" sz="1600" b="1" dirty="0" smtClean="0">
                <a:latin typeface="Times" pitchFamily="122" charset="0"/>
              </a:rPr>
              <a:t>Thread</a:t>
            </a:r>
            <a:endParaRPr kumimoji="0" lang="en-US" sz="1600" b="1" i="0" u="none" strike="noStrike" cap="none" normalizeH="0" baseline="0" dirty="0" smtClean="0">
              <a:ln>
                <a:noFill/>
              </a:ln>
              <a:solidFill>
                <a:schemeClr val="tx1"/>
              </a:solidFill>
              <a:effectLst/>
              <a:latin typeface="Times" pitchFamily="122" charset="0"/>
            </a:endParaRPr>
          </a:p>
        </p:txBody>
      </p:sp>
      <p:sp>
        <p:nvSpPr>
          <p:cNvPr id="24" name="TextBox 23"/>
          <p:cNvSpPr txBox="1"/>
          <p:nvPr/>
        </p:nvSpPr>
        <p:spPr>
          <a:xfrm>
            <a:off x="593006" y="5517232"/>
            <a:ext cx="982961" cy="400110"/>
          </a:xfrm>
          <a:prstGeom prst="rect">
            <a:avLst/>
          </a:prstGeom>
          <a:noFill/>
        </p:spPr>
        <p:txBody>
          <a:bodyPr wrap="none" rtlCol="0">
            <a:spAutoFit/>
          </a:bodyPr>
          <a:lstStyle/>
          <a:p>
            <a:r>
              <a:rPr lang="en-US" altLang="zh-CN" sz="2000" b="1" dirty="0" smtClean="0"/>
              <a:t>Kernel</a:t>
            </a:r>
            <a:endParaRPr lang="zh-CN" altLang="en-US" sz="2000" b="1" dirty="0"/>
          </a:p>
        </p:txBody>
      </p:sp>
      <p:sp>
        <p:nvSpPr>
          <p:cNvPr id="32" name="TextBox 31"/>
          <p:cNvSpPr txBox="1"/>
          <p:nvPr/>
        </p:nvSpPr>
        <p:spPr>
          <a:xfrm>
            <a:off x="2929364" y="5517232"/>
            <a:ext cx="1210588" cy="707886"/>
          </a:xfrm>
          <a:prstGeom prst="rect">
            <a:avLst/>
          </a:prstGeom>
          <a:noFill/>
        </p:spPr>
        <p:txBody>
          <a:bodyPr wrap="none" rtlCol="0">
            <a:spAutoFit/>
          </a:bodyPr>
          <a:lstStyle/>
          <a:p>
            <a:pPr algn="ctr"/>
            <a:r>
              <a:rPr lang="en-US" altLang="zh-CN" sz="2000" b="1" dirty="0" smtClean="0"/>
              <a:t>System</a:t>
            </a:r>
          </a:p>
          <a:p>
            <a:pPr algn="ctr"/>
            <a:r>
              <a:rPr lang="en-US" altLang="zh-CN" sz="2000" b="1" dirty="0" smtClean="0"/>
              <a:t>Runtime</a:t>
            </a:r>
            <a:endParaRPr lang="zh-CN" altLang="en-US" sz="2000" b="1" dirty="0"/>
          </a:p>
        </p:txBody>
      </p:sp>
      <p:sp>
        <p:nvSpPr>
          <p:cNvPr id="33" name="TextBox 32"/>
          <p:cNvSpPr txBox="1"/>
          <p:nvPr/>
        </p:nvSpPr>
        <p:spPr>
          <a:xfrm>
            <a:off x="4879286" y="5517232"/>
            <a:ext cx="1552028" cy="400110"/>
          </a:xfrm>
          <a:prstGeom prst="rect">
            <a:avLst/>
          </a:prstGeom>
          <a:noFill/>
        </p:spPr>
        <p:txBody>
          <a:bodyPr wrap="none" rtlCol="0">
            <a:spAutoFit/>
          </a:bodyPr>
          <a:lstStyle/>
          <a:p>
            <a:pPr algn="ctr"/>
            <a:r>
              <a:rPr lang="en-US" altLang="zh-CN" sz="2000" b="1" dirty="0" smtClean="0"/>
              <a:t>Framework</a:t>
            </a:r>
            <a:endParaRPr lang="zh-CN" altLang="en-US" sz="2000" b="1" dirty="0"/>
          </a:p>
        </p:txBody>
      </p:sp>
      <p:sp>
        <p:nvSpPr>
          <p:cNvPr id="35" name="TextBox 34"/>
          <p:cNvSpPr txBox="1"/>
          <p:nvPr/>
        </p:nvSpPr>
        <p:spPr>
          <a:xfrm>
            <a:off x="7095574" y="5517232"/>
            <a:ext cx="1580882" cy="400110"/>
          </a:xfrm>
          <a:prstGeom prst="rect">
            <a:avLst/>
          </a:prstGeom>
          <a:noFill/>
        </p:spPr>
        <p:txBody>
          <a:bodyPr wrap="none" rtlCol="0">
            <a:spAutoFit/>
          </a:bodyPr>
          <a:lstStyle/>
          <a:p>
            <a:pPr algn="ctr"/>
            <a:r>
              <a:rPr lang="en-US" altLang="zh-CN" sz="2000" b="1" dirty="0" smtClean="0"/>
              <a:t>Application</a:t>
            </a:r>
            <a:endParaRPr lang="zh-CN" altLang="en-US" sz="2000" b="1" dirty="0"/>
          </a:p>
        </p:txBody>
      </p:sp>
      <p:cxnSp>
        <p:nvCxnSpPr>
          <p:cNvPr id="3" name="Straight Arrow Connector 2"/>
          <p:cNvCxnSpPr/>
          <p:nvPr/>
        </p:nvCxnSpPr>
        <p:spPr bwMode="auto">
          <a:xfrm>
            <a:off x="571472" y="6165304"/>
            <a:ext cx="8104984" cy="0"/>
          </a:xfrm>
          <a:prstGeom prst="straightConnector1">
            <a:avLst/>
          </a:prstGeom>
          <a:solidFill>
            <a:schemeClr val="accent1"/>
          </a:solidFill>
          <a:ln w="25400" cap="flat" cmpd="sng" algn="ctr">
            <a:solidFill>
              <a:srgbClr val="C00000"/>
            </a:solidFill>
            <a:prstDash val="solid"/>
            <a:round/>
            <a:headEnd type="none" w="med" len="med"/>
            <a:tailEnd type="arrow"/>
          </a:ln>
          <a:effectLst/>
        </p:spPr>
      </p:cxnSp>
      <p:sp>
        <p:nvSpPr>
          <p:cNvPr id="29" name="页脚占位符 28"/>
          <p:cNvSpPr>
            <a:spLocks noGrp="1"/>
          </p:cNvSpPr>
          <p:nvPr>
            <p:ph type="ftr" sz="quarter" idx="3"/>
          </p:nvPr>
        </p:nvSpPr>
        <p:spPr>
          <a:xfrm>
            <a:off x="685800" y="6400800"/>
            <a:ext cx="3886200" cy="365125"/>
          </a:xfrm>
        </p:spPr>
        <p:txBody>
          <a:bodyPr/>
          <a:lstStyle/>
          <a:p>
            <a:r>
              <a:rPr lang="en-US" smtClean="0"/>
              <a:t>http://rtdroid.cse.buffalo.edu</a:t>
            </a:r>
            <a:endParaRPr lang="en-US" dirty="0"/>
          </a:p>
        </p:txBody>
      </p:sp>
      <p:sp>
        <p:nvSpPr>
          <p:cNvPr id="34" name="灯片编号占位符 8"/>
          <p:cNvSpPr>
            <a:spLocks noGrp="1"/>
          </p:cNvSpPr>
          <p:nvPr>
            <p:ph type="sldNum" sz="quarter" idx="10"/>
          </p:nvPr>
        </p:nvSpPr>
        <p:spPr>
          <a:xfrm>
            <a:off x="4714876" y="6407836"/>
            <a:ext cx="3962400" cy="342900"/>
          </a:xfrm>
        </p:spPr>
        <p:txBody>
          <a:bodyPr/>
          <a:lstStyle/>
          <a:p>
            <a:pPr algn="r"/>
            <a:fld id="{F609543F-BDCB-4654-B7D7-E8D142F13C05}" type="slidenum">
              <a:rPr lang="en-US" smtClean="0"/>
              <a:pPr algn="r"/>
              <a:t>7</a:t>
            </a:fld>
            <a:r>
              <a:rPr lang="en-US" dirty="0" smtClean="0"/>
              <a:t> / 19</a:t>
            </a:r>
            <a:endParaRPr lang="en-US" dirty="0"/>
          </a:p>
        </p:txBody>
      </p:sp>
    </p:spTree>
    <p:custDataLst>
      <p:tags r:id="rId1"/>
    </p:custDataLst>
    <p:extLst>
      <p:ext uri="{BB962C8B-B14F-4D97-AF65-F5344CB8AC3E}">
        <p14:creationId xmlns:p14="http://schemas.microsoft.com/office/powerpoint/2010/main" val="1067740565"/>
      </p:ext>
    </p:extLst>
  </p:cSld>
  <p:clrMapOvr>
    <a:masterClrMapping/>
  </p:clrMapOvr>
  <mc:AlternateContent xmlns:mc="http://schemas.openxmlformats.org/markup-compatibility/2006" xmlns:p14="http://schemas.microsoft.com/office/powerpoint/2010/main">
    <mc:Choice Requires="p14">
      <p:transition spd="slow" p14:dur="2000" advTm="92789"/>
    </mc:Choice>
    <mc:Fallback xmlns="">
      <p:transition spd="slow" advTm="9278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250" fill="hold"/>
                                        <p:tgtEl>
                                          <p:spTgt spid="17"/>
                                        </p:tgtEl>
                                        <p:attrNameLst>
                                          <p:attrName>stroke.color</p:attrName>
                                        </p:attrNameLst>
                                      </p:cBhvr>
                                      <p:to>
                                        <a:srgbClr val="CC0000"/>
                                      </p:to>
                                    </p:animClr>
                                    <p:set>
                                      <p:cBhvr>
                                        <p:cTn id="7" dur="250" fill="hold"/>
                                        <p:tgtEl>
                                          <p:spTgt spid="17"/>
                                        </p:tgtEl>
                                        <p:attrNameLst>
                                          <p:attrName>stroke.on</p:attrName>
                                        </p:attrNameLst>
                                      </p:cBhvr>
                                      <p:to>
                                        <p:strVal val="true"/>
                                      </p:to>
                                    </p:set>
                                  </p:childTnLst>
                                </p:cTn>
                              </p:par>
                            </p:childTnLst>
                          </p:cTn>
                        </p:par>
                      </p:childTnLst>
                    </p:cTn>
                  </p:par>
                  <p:par>
                    <p:cTn id="8" fill="hold">
                      <p:stCondLst>
                        <p:cond delay="indefinite"/>
                      </p:stCondLst>
                      <p:childTnLst>
                        <p:par>
                          <p:cTn id="9" fill="hold">
                            <p:stCondLst>
                              <p:cond delay="0"/>
                            </p:stCondLst>
                            <p:childTnLst>
                              <p:par>
                                <p:cTn id="10" presetID="7" presetClass="emph" presetSubtype="2" fill="hold" nodeType="clickEffect">
                                  <p:stCondLst>
                                    <p:cond delay="0"/>
                                  </p:stCondLst>
                                  <p:childTnLst>
                                    <p:animClr clrSpc="rgb" dir="cw">
                                      <p:cBhvr>
                                        <p:cTn id="11" dur="250" fill="hold"/>
                                        <p:tgtEl>
                                          <p:spTgt spid="22"/>
                                        </p:tgtEl>
                                        <p:attrNameLst>
                                          <p:attrName>stroke.color</p:attrName>
                                        </p:attrNameLst>
                                      </p:cBhvr>
                                      <p:to>
                                        <a:srgbClr val="CC0000"/>
                                      </p:to>
                                    </p:animClr>
                                    <p:set>
                                      <p:cBhvr>
                                        <p:cTn id="12" dur="250" fill="hold"/>
                                        <p:tgtEl>
                                          <p:spTgt spid="22"/>
                                        </p:tgtEl>
                                        <p:attrNameLst>
                                          <p:attrName>stroke.on</p:attrName>
                                        </p:attrNameLst>
                                      </p:cBhvr>
                                      <p:to>
                                        <p:strVal val="true"/>
                                      </p:to>
                                    </p:set>
                                  </p:childTnLst>
                                </p:cTn>
                              </p:par>
                              <p:par>
                                <p:cTn id="13" presetID="7" presetClass="emph" presetSubtype="2" fill="hold" nodeType="withEffect">
                                  <p:stCondLst>
                                    <p:cond delay="0"/>
                                  </p:stCondLst>
                                  <p:childTnLst>
                                    <p:animClr clrSpc="rgb" dir="cw">
                                      <p:cBhvr>
                                        <p:cTn id="14" dur="250" fill="hold"/>
                                        <p:tgtEl>
                                          <p:spTgt spid="17"/>
                                        </p:tgtEl>
                                        <p:attrNameLst>
                                          <p:attrName>stroke.color</p:attrName>
                                        </p:attrNameLst>
                                      </p:cBhvr>
                                      <p:to>
                                        <a:schemeClr val="tx1"/>
                                      </p:to>
                                    </p:animClr>
                                    <p:set>
                                      <p:cBhvr>
                                        <p:cTn id="15" dur="250" fill="hold"/>
                                        <p:tgtEl>
                                          <p:spTgt spid="17"/>
                                        </p:tgtEl>
                                        <p:attrNameLst>
                                          <p:attrName>stroke.on</p:attrName>
                                        </p:attrNameLst>
                                      </p:cBhvr>
                                      <p:to>
                                        <p:strVal val="true"/>
                                      </p:to>
                                    </p:set>
                                  </p:childTnLst>
                                </p:cTn>
                              </p:par>
                            </p:childTnLst>
                          </p:cTn>
                        </p:par>
                      </p:childTnLst>
                    </p:cTn>
                  </p:par>
                  <p:par>
                    <p:cTn id="16" fill="hold">
                      <p:stCondLst>
                        <p:cond delay="indefinite"/>
                      </p:stCondLst>
                      <p:childTnLst>
                        <p:par>
                          <p:cTn id="17" fill="hold">
                            <p:stCondLst>
                              <p:cond delay="0"/>
                            </p:stCondLst>
                            <p:childTnLst>
                              <p:par>
                                <p:cTn id="18" presetID="7" presetClass="emph" presetSubtype="2" fill="hold" nodeType="clickEffect">
                                  <p:stCondLst>
                                    <p:cond delay="0"/>
                                  </p:stCondLst>
                                  <p:childTnLst>
                                    <p:animClr clrSpc="rgb" dir="cw">
                                      <p:cBhvr>
                                        <p:cTn id="19" dur="250" fill="hold"/>
                                        <p:tgtEl>
                                          <p:spTgt spid="22"/>
                                        </p:tgtEl>
                                        <p:attrNameLst>
                                          <p:attrName>stroke.color</p:attrName>
                                        </p:attrNameLst>
                                      </p:cBhvr>
                                      <p:to>
                                        <a:schemeClr val="tx1"/>
                                      </p:to>
                                    </p:animClr>
                                    <p:set>
                                      <p:cBhvr>
                                        <p:cTn id="20" dur="250" fill="hold"/>
                                        <p:tgtEl>
                                          <p:spTgt spid="22"/>
                                        </p:tgtEl>
                                        <p:attrNameLst>
                                          <p:attrName>stroke.on</p:attrName>
                                        </p:attrNameLst>
                                      </p:cBhvr>
                                      <p:to>
                                        <p:strVal val="true"/>
                                      </p:to>
                                    </p:set>
                                  </p:childTnLst>
                                </p:cTn>
                              </p:par>
                              <p:par>
                                <p:cTn id="21" presetID="7" presetClass="emph" presetSubtype="2" fill="hold" nodeType="withEffect">
                                  <p:stCondLst>
                                    <p:cond delay="0"/>
                                  </p:stCondLst>
                                  <p:childTnLst>
                                    <p:animClr clrSpc="rgb" dir="cw">
                                      <p:cBhvr>
                                        <p:cTn id="22" dur="250" fill="hold"/>
                                        <p:tgtEl>
                                          <p:spTgt spid="18"/>
                                        </p:tgtEl>
                                        <p:attrNameLst>
                                          <p:attrName>stroke.color</p:attrName>
                                        </p:attrNameLst>
                                      </p:cBhvr>
                                      <p:to>
                                        <a:srgbClr val="CC0000"/>
                                      </p:to>
                                    </p:animClr>
                                    <p:set>
                                      <p:cBhvr>
                                        <p:cTn id="23" dur="250" fill="hold"/>
                                        <p:tgtEl>
                                          <p:spTgt spid="18"/>
                                        </p:tgtEl>
                                        <p:attrNameLst>
                                          <p:attrName>stroke.on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7" presetClass="emph" presetSubtype="2" fill="hold" nodeType="clickEffect">
                                  <p:stCondLst>
                                    <p:cond delay="0"/>
                                  </p:stCondLst>
                                  <p:childTnLst>
                                    <p:animClr clrSpc="rgb" dir="cw">
                                      <p:cBhvr>
                                        <p:cTn id="27" dur="250" fill="hold"/>
                                        <p:tgtEl>
                                          <p:spTgt spid="19"/>
                                        </p:tgtEl>
                                        <p:attrNameLst>
                                          <p:attrName>stroke.color</p:attrName>
                                        </p:attrNameLst>
                                      </p:cBhvr>
                                      <p:to>
                                        <a:srgbClr val="CC0000"/>
                                      </p:to>
                                    </p:animClr>
                                    <p:set>
                                      <p:cBhvr>
                                        <p:cTn id="28" dur="250" fill="hold"/>
                                        <p:tgtEl>
                                          <p:spTgt spid="19"/>
                                        </p:tgtEl>
                                        <p:attrNameLst>
                                          <p:attrName>stroke.on</p:attrName>
                                        </p:attrNameLst>
                                      </p:cBhvr>
                                      <p:to>
                                        <p:strVal val="true"/>
                                      </p:to>
                                    </p:set>
                                  </p:childTnLst>
                                </p:cTn>
                              </p:par>
                              <p:par>
                                <p:cTn id="29" presetID="7" presetClass="emph" presetSubtype="2" fill="hold" nodeType="withEffect">
                                  <p:stCondLst>
                                    <p:cond delay="0"/>
                                  </p:stCondLst>
                                  <p:childTnLst>
                                    <p:animClr clrSpc="rgb" dir="cw">
                                      <p:cBhvr>
                                        <p:cTn id="30" dur="250" fill="hold"/>
                                        <p:tgtEl>
                                          <p:spTgt spid="18"/>
                                        </p:tgtEl>
                                        <p:attrNameLst>
                                          <p:attrName>stroke.color</p:attrName>
                                        </p:attrNameLst>
                                      </p:cBhvr>
                                      <p:to>
                                        <a:schemeClr val="tx1"/>
                                      </p:to>
                                    </p:animClr>
                                    <p:set>
                                      <p:cBhvr>
                                        <p:cTn id="31" dur="250" fill="hold"/>
                                        <p:tgtEl>
                                          <p:spTgt spid="18"/>
                                        </p:tgtEl>
                                        <p:attrNameLst>
                                          <p:attrName>stroke.on</p:attrName>
                                        </p:attrNameLst>
                                      </p:cBhvr>
                                      <p:to>
                                        <p:strVal val="true"/>
                                      </p:to>
                                    </p:set>
                                  </p:childTnLst>
                                </p:cTn>
                              </p:par>
                            </p:childTnLst>
                          </p:cTn>
                        </p:par>
                      </p:childTnLst>
                    </p:cTn>
                  </p:par>
                  <p:par>
                    <p:cTn id="32" fill="hold">
                      <p:stCondLst>
                        <p:cond delay="indefinite"/>
                      </p:stCondLst>
                      <p:childTnLst>
                        <p:par>
                          <p:cTn id="33" fill="hold">
                            <p:stCondLst>
                              <p:cond delay="0"/>
                            </p:stCondLst>
                            <p:childTnLst>
                              <p:par>
                                <p:cTn id="34" presetID="7" presetClass="emph" presetSubtype="2" fill="hold" nodeType="clickEffect">
                                  <p:stCondLst>
                                    <p:cond delay="0"/>
                                  </p:stCondLst>
                                  <p:childTnLst>
                                    <p:animClr clrSpc="rgb" dir="cw">
                                      <p:cBhvr>
                                        <p:cTn id="35" dur="250" fill="hold"/>
                                        <p:tgtEl>
                                          <p:spTgt spid="20"/>
                                        </p:tgtEl>
                                        <p:attrNameLst>
                                          <p:attrName>stroke.color</p:attrName>
                                        </p:attrNameLst>
                                      </p:cBhvr>
                                      <p:to>
                                        <a:srgbClr val="CC0000"/>
                                      </p:to>
                                    </p:animClr>
                                    <p:set>
                                      <p:cBhvr>
                                        <p:cTn id="36" dur="250" fill="hold"/>
                                        <p:tgtEl>
                                          <p:spTgt spid="20"/>
                                        </p:tgtEl>
                                        <p:attrNameLst>
                                          <p:attrName>stroke.on</p:attrName>
                                        </p:attrNameLst>
                                      </p:cBhvr>
                                      <p:to>
                                        <p:strVal val="true"/>
                                      </p:to>
                                    </p:set>
                                  </p:childTnLst>
                                </p:cTn>
                              </p:par>
                              <p:par>
                                <p:cTn id="37" presetID="7" presetClass="emph" presetSubtype="2" fill="hold" nodeType="withEffect">
                                  <p:stCondLst>
                                    <p:cond delay="0"/>
                                  </p:stCondLst>
                                  <p:childTnLst>
                                    <p:animClr clrSpc="rgb" dir="cw">
                                      <p:cBhvr>
                                        <p:cTn id="38" dur="250" fill="hold"/>
                                        <p:tgtEl>
                                          <p:spTgt spid="19"/>
                                        </p:tgtEl>
                                        <p:attrNameLst>
                                          <p:attrName>stroke.color</p:attrName>
                                        </p:attrNameLst>
                                      </p:cBhvr>
                                      <p:to>
                                        <a:schemeClr val="tx1"/>
                                      </p:to>
                                    </p:animClr>
                                    <p:set>
                                      <p:cBhvr>
                                        <p:cTn id="39" dur="250" fill="hold"/>
                                        <p:tgtEl>
                                          <p:spTgt spid="19"/>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p:cNvSpPr>
          <p:nvPr/>
        </p:nvSpPr>
        <p:spPr>
          <a:xfrm>
            <a:off x="249424" y="990600"/>
            <a:ext cx="8568951" cy="609600"/>
          </a:xfrm>
          <a:prstGeom prst="rect">
            <a:avLst/>
          </a:prstGeom>
        </p:spPr>
        <p:txBody>
          <a:bodyPr/>
          <a:lstStyle>
            <a:lvl1pPr algn="l" rtl="0" eaLnBrk="0" fontAlgn="base" hangingPunct="0">
              <a:spcBef>
                <a:spcPct val="0"/>
              </a:spcBef>
              <a:spcAft>
                <a:spcPct val="0"/>
              </a:spcAft>
              <a:defRPr sz="3600" b="0" i="0">
                <a:solidFill>
                  <a:srgbClr val="606060"/>
                </a:solidFill>
                <a:latin typeface="Georgia"/>
                <a:ea typeface="ＭＳ Ｐゴシック" pitchFamily="122" charset="-128"/>
                <a:cs typeface="Georgia"/>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a:lstStyle>
          <a:p>
            <a:r>
              <a:rPr lang="en-US" dirty="0" smtClean="0">
                <a:solidFill>
                  <a:schemeClr val="tx1"/>
                </a:solidFill>
              </a:rPr>
              <a:t>What Happens In a Real-Time Context? </a:t>
            </a:r>
            <a:endParaRPr lang="en-US" dirty="0">
              <a:solidFill>
                <a:schemeClr val="tx1"/>
              </a:solidFill>
            </a:endParaRPr>
          </a:p>
        </p:txBody>
      </p:sp>
      <p:sp>
        <p:nvSpPr>
          <p:cNvPr id="45" name="Flowchart: Connector 44"/>
          <p:cNvSpPr/>
          <p:nvPr/>
        </p:nvSpPr>
        <p:spPr bwMode="auto">
          <a:xfrm>
            <a:off x="2789234" y="3710150"/>
            <a:ext cx="228600" cy="228600"/>
          </a:xfrm>
          <a:prstGeom prst="flowChartConnector">
            <a:avLst/>
          </a:prstGeom>
          <a:solidFill>
            <a:srgbClr val="C00000"/>
          </a:solidFill>
          <a:ln w="9525" cap="flat" cmpd="sng" algn="ctr">
            <a:solidFill>
              <a:srgbClr val="C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pitchFamily="122" charset="0"/>
              </a:rPr>
              <a:t>  </a:t>
            </a:r>
          </a:p>
        </p:txBody>
      </p:sp>
      <p:sp>
        <p:nvSpPr>
          <p:cNvPr id="46" name="Flowchart: Connector 45"/>
          <p:cNvSpPr/>
          <p:nvPr/>
        </p:nvSpPr>
        <p:spPr bwMode="auto">
          <a:xfrm>
            <a:off x="2789234" y="4042144"/>
            <a:ext cx="228600" cy="228600"/>
          </a:xfrm>
          <a:prstGeom prst="flowChartConnector">
            <a:avLst/>
          </a:prstGeom>
          <a:solidFill>
            <a:srgbClr val="00B050"/>
          </a:solidFill>
          <a:ln w="9525" cap="flat" cmpd="sng" algn="ctr">
            <a:solidFill>
              <a:srgbClr val="00B05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Times" pitchFamily="122" charset="0"/>
            </a:endParaRPr>
          </a:p>
        </p:txBody>
      </p:sp>
      <p:sp>
        <p:nvSpPr>
          <p:cNvPr id="49" name="Flowchart: Connector 48"/>
          <p:cNvSpPr/>
          <p:nvPr/>
        </p:nvSpPr>
        <p:spPr bwMode="auto">
          <a:xfrm>
            <a:off x="900668" y="4937233"/>
            <a:ext cx="228600" cy="228600"/>
          </a:xfrm>
          <a:prstGeom prst="flowChartConnector">
            <a:avLst/>
          </a:prstGeom>
          <a:solidFill>
            <a:srgbClr val="00B050"/>
          </a:solidFill>
          <a:ln w="9525" cap="flat" cmpd="sng" algn="ctr">
            <a:solidFill>
              <a:srgbClr val="00B05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pitchFamily="122" charset="0"/>
              </a:rPr>
              <a:t>  </a:t>
            </a:r>
          </a:p>
        </p:txBody>
      </p:sp>
      <p:sp>
        <p:nvSpPr>
          <p:cNvPr id="2" name="TextBox 1"/>
          <p:cNvSpPr txBox="1"/>
          <p:nvPr/>
        </p:nvSpPr>
        <p:spPr>
          <a:xfrm>
            <a:off x="1126004" y="4900361"/>
            <a:ext cx="1676400" cy="307777"/>
          </a:xfrm>
          <a:prstGeom prst="rect">
            <a:avLst/>
          </a:prstGeom>
          <a:noFill/>
        </p:spPr>
        <p:txBody>
          <a:bodyPr wrap="square" rtlCol="0" anchor="ctr">
            <a:spAutoFit/>
          </a:bodyPr>
          <a:lstStyle/>
          <a:p>
            <a:r>
              <a:rPr lang="en-US" sz="1400" dirty="0" smtClean="0"/>
              <a:t>Accelerometer Data</a:t>
            </a:r>
            <a:endParaRPr lang="en-US" sz="1400" dirty="0"/>
          </a:p>
        </p:txBody>
      </p:sp>
      <p:sp>
        <p:nvSpPr>
          <p:cNvPr id="51" name="TextBox 50"/>
          <p:cNvSpPr txBox="1"/>
          <p:nvPr/>
        </p:nvSpPr>
        <p:spPr>
          <a:xfrm>
            <a:off x="1107770" y="5239056"/>
            <a:ext cx="1676400" cy="307777"/>
          </a:xfrm>
          <a:prstGeom prst="rect">
            <a:avLst/>
          </a:prstGeom>
          <a:noFill/>
        </p:spPr>
        <p:txBody>
          <a:bodyPr wrap="square" rtlCol="0" anchor="ctr">
            <a:spAutoFit/>
          </a:bodyPr>
          <a:lstStyle/>
          <a:p>
            <a:r>
              <a:rPr lang="en-US" sz="1400" dirty="0" smtClean="0"/>
              <a:t>Gyroscope Data</a:t>
            </a:r>
            <a:endParaRPr lang="en-US" sz="1400" dirty="0"/>
          </a:p>
        </p:txBody>
      </p:sp>
      <p:sp>
        <p:nvSpPr>
          <p:cNvPr id="52" name="Flowchart: Connector 51"/>
          <p:cNvSpPr/>
          <p:nvPr/>
        </p:nvSpPr>
        <p:spPr bwMode="auto">
          <a:xfrm>
            <a:off x="899641" y="5259241"/>
            <a:ext cx="228600" cy="228600"/>
          </a:xfrm>
          <a:prstGeom prst="flowChartConnector">
            <a:avLst/>
          </a:prstGeom>
          <a:solidFill>
            <a:srgbClr val="C00000"/>
          </a:solidFill>
          <a:ln w="9525" cap="flat" cmpd="sng" algn="ctr">
            <a:solidFill>
              <a:srgbClr val="C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pitchFamily="122" charset="0"/>
              </a:rPr>
              <a:t>  </a:t>
            </a:r>
          </a:p>
        </p:txBody>
      </p:sp>
      <p:sp>
        <p:nvSpPr>
          <p:cNvPr id="3" name="Rectangle 2"/>
          <p:cNvSpPr/>
          <p:nvPr/>
        </p:nvSpPr>
        <p:spPr bwMode="auto">
          <a:xfrm>
            <a:off x="708058" y="3481550"/>
            <a:ext cx="2457112" cy="914400"/>
          </a:xfrm>
          <a:prstGeom prst="rect">
            <a:avLst/>
          </a:prstGeom>
          <a:no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pitchFamily="122" charset="0"/>
            </a:endParaRPr>
          </a:p>
        </p:txBody>
      </p:sp>
      <p:sp>
        <p:nvSpPr>
          <p:cNvPr id="7" name="TextBox 6"/>
          <p:cNvSpPr txBox="1"/>
          <p:nvPr/>
        </p:nvSpPr>
        <p:spPr>
          <a:xfrm>
            <a:off x="914400" y="2057400"/>
            <a:ext cx="7239000" cy="1200329"/>
          </a:xfrm>
          <a:prstGeom prst="rect">
            <a:avLst/>
          </a:prstGeom>
          <a:noFill/>
        </p:spPr>
        <p:txBody>
          <a:bodyPr wrap="square" rtlCol="0">
            <a:spAutoFit/>
          </a:bodyPr>
          <a:lstStyle/>
          <a:p>
            <a:pPr marL="342900" indent="-342900">
              <a:buClr>
                <a:srgbClr val="F49709"/>
              </a:buClr>
              <a:buFont typeface="Arial" pitchFamily="34" charset="0"/>
              <a:buChar char="•"/>
            </a:pPr>
            <a:r>
              <a:rPr lang="en-US" dirty="0" smtClean="0"/>
              <a:t>One application is listening on two sensors</a:t>
            </a:r>
          </a:p>
          <a:p>
            <a:pPr lvl="1">
              <a:buClr>
                <a:srgbClr val="F49709"/>
              </a:buClr>
            </a:pPr>
            <a:r>
              <a:rPr lang="en-US" dirty="0" smtClean="0"/>
              <a:t>Accelerometer with higher priority</a:t>
            </a:r>
          </a:p>
          <a:p>
            <a:pPr lvl="1">
              <a:buClr>
                <a:srgbClr val="F49709"/>
              </a:buClr>
            </a:pPr>
            <a:r>
              <a:rPr lang="en-US" dirty="0" smtClean="0"/>
              <a:t>Gyroscope with lower priority</a:t>
            </a:r>
          </a:p>
        </p:txBody>
      </p:sp>
      <p:sp>
        <p:nvSpPr>
          <p:cNvPr id="31" name="Rectangle 30"/>
          <p:cNvSpPr/>
          <p:nvPr/>
        </p:nvSpPr>
        <p:spPr bwMode="auto">
          <a:xfrm>
            <a:off x="6772766" y="3481550"/>
            <a:ext cx="2156532" cy="914400"/>
          </a:xfrm>
          <a:prstGeom prst="rect">
            <a:avLst/>
          </a:prstGeom>
          <a:no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pitchFamily="122" charset="0"/>
            </a:endParaRPr>
          </a:p>
        </p:txBody>
      </p:sp>
      <p:sp>
        <p:nvSpPr>
          <p:cNvPr id="8" name="TextBox 7"/>
          <p:cNvSpPr txBox="1"/>
          <p:nvPr/>
        </p:nvSpPr>
        <p:spPr>
          <a:xfrm>
            <a:off x="1267372" y="4398847"/>
            <a:ext cx="1284340" cy="400110"/>
          </a:xfrm>
          <a:prstGeom prst="rect">
            <a:avLst/>
          </a:prstGeom>
          <a:noFill/>
        </p:spPr>
        <p:txBody>
          <a:bodyPr wrap="square" rtlCol="0" anchor="ctr">
            <a:spAutoFit/>
          </a:bodyPr>
          <a:lstStyle/>
          <a:p>
            <a:pPr algn="ctr"/>
            <a:r>
              <a:rPr lang="en-US" sz="2000" b="1" dirty="0" smtClean="0"/>
              <a:t>Kernel</a:t>
            </a:r>
            <a:endParaRPr lang="en-US" sz="2000" b="1" dirty="0"/>
          </a:p>
        </p:txBody>
      </p:sp>
      <p:sp>
        <p:nvSpPr>
          <p:cNvPr id="36" name="TextBox 35"/>
          <p:cNvSpPr txBox="1"/>
          <p:nvPr/>
        </p:nvSpPr>
        <p:spPr>
          <a:xfrm>
            <a:off x="6929454" y="3671832"/>
            <a:ext cx="1857356" cy="400110"/>
          </a:xfrm>
          <a:prstGeom prst="rect">
            <a:avLst/>
          </a:prstGeom>
          <a:noFill/>
        </p:spPr>
        <p:txBody>
          <a:bodyPr wrap="square" rtlCol="0" anchor="ctr">
            <a:spAutoFit/>
          </a:bodyPr>
          <a:lstStyle/>
          <a:p>
            <a:pPr algn="ctr"/>
            <a:r>
              <a:rPr lang="en-US" sz="2000" b="1" dirty="0" smtClean="0"/>
              <a:t>Application</a:t>
            </a:r>
            <a:endParaRPr lang="en-US" sz="2000" b="1" dirty="0"/>
          </a:p>
        </p:txBody>
      </p:sp>
      <p:sp>
        <p:nvSpPr>
          <p:cNvPr id="37" name="Flowchart: Connector 36"/>
          <p:cNvSpPr/>
          <p:nvPr/>
        </p:nvSpPr>
        <p:spPr bwMode="auto">
          <a:xfrm>
            <a:off x="2495494" y="3710150"/>
            <a:ext cx="228600" cy="228600"/>
          </a:xfrm>
          <a:prstGeom prst="flowChartConnector">
            <a:avLst/>
          </a:prstGeom>
          <a:solidFill>
            <a:srgbClr val="C00000"/>
          </a:solidFill>
          <a:ln w="9525" cap="flat" cmpd="sng" algn="ctr">
            <a:solidFill>
              <a:srgbClr val="C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pitchFamily="122" charset="0"/>
              </a:rPr>
              <a:t>  </a:t>
            </a:r>
          </a:p>
        </p:txBody>
      </p:sp>
      <p:sp>
        <p:nvSpPr>
          <p:cNvPr id="38" name="Flowchart: Connector 37"/>
          <p:cNvSpPr/>
          <p:nvPr/>
        </p:nvSpPr>
        <p:spPr bwMode="auto">
          <a:xfrm>
            <a:off x="2161516" y="3710150"/>
            <a:ext cx="228600" cy="228600"/>
          </a:xfrm>
          <a:prstGeom prst="flowChartConnector">
            <a:avLst/>
          </a:prstGeom>
          <a:solidFill>
            <a:srgbClr val="C00000"/>
          </a:solidFill>
          <a:ln w="9525" cap="flat" cmpd="sng" algn="ctr">
            <a:solidFill>
              <a:srgbClr val="C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pitchFamily="122" charset="0"/>
              </a:rPr>
              <a:t>  </a:t>
            </a:r>
          </a:p>
        </p:txBody>
      </p:sp>
      <p:sp>
        <p:nvSpPr>
          <p:cNvPr id="48" name="Flowchart: Connector 47"/>
          <p:cNvSpPr/>
          <p:nvPr/>
        </p:nvSpPr>
        <p:spPr bwMode="auto">
          <a:xfrm>
            <a:off x="1863284" y="3710150"/>
            <a:ext cx="228600" cy="228600"/>
          </a:xfrm>
          <a:prstGeom prst="flowChartConnector">
            <a:avLst/>
          </a:prstGeom>
          <a:solidFill>
            <a:srgbClr val="C00000"/>
          </a:solidFill>
          <a:ln w="9525" cap="flat" cmpd="sng" algn="ctr">
            <a:solidFill>
              <a:srgbClr val="C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pitchFamily="122" charset="0"/>
              </a:rPr>
              <a:t>  </a:t>
            </a:r>
          </a:p>
        </p:txBody>
      </p:sp>
      <p:sp>
        <p:nvSpPr>
          <p:cNvPr id="50" name="Flowchart: Connector 49"/>
          <p:cNvSpPr/>
          <p:nvPr/>
        </p:nvSpPr>
        <p:spPr bwMode="auto">
          <a:xfrm>
            <a:off x="1515404" y="3710150"/>
            <a:ext cx="228600" cy="228600"/>
          </a:xfrm>
          <a:prstGeom prst="flowChartConnector">
            <a:avLst/>
          </a:prstGeom>
          <a:solidFill>
            <a:srgbClr val="C00000"/>
          </a:solidFill>
          <a:ln w="9525" cap="flat" cmpd="sng" algn="ctr">
            <a:solidFill>
              <a:srgbClr val="C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pitchFamily="122" charset="0"/>
              </a:rPr>
              <a:t>  </a:t>
            </a:r>
          </a:p>
        </p:txBody>
      </p:sp>
      <p:sp>
        <p:nvSpPr>
          <p:cNvPr id="53" name="Flowchart: Connector 52"/>
          <p:cNvSpPr/>
          <p:nvPr/>
        </p:nvSpPr>
        <p:spPr bwMode="auto">
          <a:xfrm>
            <a:off x="1126521" y="3710150"/>
            <a:ext cx="228600" cy="228600"/>
          </a:xfrm>
          <a:prstGeom prst="flowChartConnector">
            <a:avLst/>
          </a:prstGeom>
          <a:solidFill>
            <a:srgbClr val="C00000"/>
          </a:solidFill>
          <a:ln w="9525" cap="flat" cmpd="sng" algn="ctr">
            <a:solidFill>
              <a:srgbClr val="C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pitchFamily="122" charset="0"/>
              </a:rPr>
              <a:t>  </a:t>
            </a:r>
          </a:p>
        </p:txBody>
      </p:sp>
      <p:sp>
        <p:nvSpPr>
          <p:cNvPr id="54" name="Flowchart: Connector 53"/>
          <p:cNvSpPr/>
          <p:nvPr/>
        </p:nvSpPr>
        <p:spPr bwMode="auto">
          <a:xfrm>
            <a:off x="834946" y="3702267"/>
            <a:ext cx="228600" cy="228600"/>
          </a:xfrm>
          <a:prstGeom prst="flowChartConnector">
            <a:avLst/>
          </a:prstGeom>
          <a:solidFill>
            <a:srgbClr val="C00000"/>
          </a:solidFill>
          <a:ln w="9525" cap="flat" cmpd="sng" algn="ctr">
            <a:solidFill>
              <a:srgbClr val="C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pitchFamily="122" charset="0"/>
              </a:rPr>
              <a:t>  </a:t>
            </a:r>
          </a:p>
        </p:txBody>
      </p:sp>
      <p:sp>
        <p:nvSpPr>
          <p:cNvPr id="9" name="Rectangle 8"/>
          <p:cNvSpPr/>
          <p:nvPr/>
        </p:nvSpPr>
        <p:spPr bwMode="auto">
          <a:xfrm>
            <a:off x="3165170" y="3647172"/>
            <a:ext cx="3607596" cy="339877"/>
          </a:xfrm>
          <a:prstGeom prst="rect">
            <a:avLst/>
          </a:prstGeom>
          <a:no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Times" pitchFamily="122" charset="0"/>
            </a:endParaRPr>
          </a:p>
        </p:txBody>
      </p:sp>
      <p:sp>
        <p:nvSpPr>
          <p:cNvPr id="62" name="Flowchart: Connector 61"/>
          <p:cNvSpPr/>
          <p:nvPr/>
        </p:nvSpPr>
        <p:spPr bwMode="auto">
          <a:xfrm>
            <a:off x="6460525" y="3724333"/>
            <a:ext cx="228600" cy="228600"/>
          </a:xfrm>
          <a:prstGeom prst="flowChartConnector">
            <a:avLst/>
          </a:prstGeom>
          <a:solidFill>
            <a:srgbClr val="C00000"/>
          </a:solidFill>
          <a:ln w="9525" cap="flat" cmpd="sng" algn="ctr">
            <a:solidFill>
              <a:srgbClr val="C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pitchFamily="122" charset="0"/>
              </a:rPr>
              <a:t>  </a:t>
            </a:r>
          </a:p>
        </p:txBody>
      </p:sp>
      <p:sp>
        <p:nvSpPr>
          <p:cNvPr id="100" name="Flowchart: Connector 99"/>
          <p:cNvSpPr/>
          <p:nvPr/>
        </p:nvSpPr>
        <p:spPr bwMode="auto">
          <a:xfrm>
            <a:off x="6045294" y="3724333"/>
            <a:ext cx="228600" cy="228600"/>
          </a:xfrm>
          <a:prstGeom prst="flowChartConnector">
            <a:avLst/>
          </a:prstGeom>
          <a:solidFill>
            <a:srgbClr val="C00000"/>
          </a:solidFill>
          <a:ln w="9525" cap="flat" cmpd="sng" algn="ctr">
            <a:solidFill>
              <a:srgbClr val="C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pitchFamily="122" charset="0"/>
              </a:rPr>
              <a:t>  </a:t>
            </a:r>
          </a:p>
        </p:txBody>
      </p:sp>
      <p:sp>
        <p:nvSpPr>
          <p:cNvPr id="101" name="Flowchart: Connector 100"/>
          <p:cNvSpPr/>
          <p:nvPr/>
        </p:nvSpPr>
        <p:spPr bwMode="auto">
          <a:xfrm>
            <a:off x="5630063" y="3724333"/>
            <a:ext cx="228600" cy="228600"/>
          </a:xfrm>
          <a:prstGeom prst="flowChartConnector">
            <a:avLst/>
          </a:prstGeom>
          <a:solidFill>
            <a:srgbClr val="C00000"/>
          </a:solidFill>
          <a:ln w="9525" cap="flat" cmpd="sng" algn="ctr">
            <a:solidFill>
              <a:srgbClr val="C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sng" strike="noStrike" cap="none" normalizeH="0" baseline="0" dirty="0" smtClean="0">
                <a:ln>
                  <a:noFill/>
                </a:ln>
                <a:solidFill>
                  <a:schemeClr val="tx1"/>
                </a:solidFill>
                <a:effectLst/>
                <a:latin typeface="Times" pitchFamily="122" charset="0"/>
              </a:rPr>
              <a:t>  </a:t>
            </a:r>
          </a:p>
        </p:txBody>
      </p:sp>
      <p:sp>
        <p:nvSpPr>
          <p:cNvPr id="102" name="Flowchart: Connector 101"/>
          <p:cNvSpPr/>
          <p:nvPr/>
        </p:nvSpPr>
        <p:spPr bwMode="auto">
          <a:xfrm>
            <a:off x="5214832" y="3724333"/>
            <a:ext cx="228600" cy="228600"/>
          </a:xfrm>
          <a:prstGeom prst="flowChartConnector">
            <a:avLst/>
          </a:prstGeom>
          <a:solidFill>
            <a:srgbClr val="C00000"/>
          </a:solidFill>
          <a:ln w="9525" cap="flat" cmpd="sng" algn="ctr">
            <a:solidFill>
              <a:srgbClr val="C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pitchFamily="122" charset="0"/>
              </a:rPr>
              <a:t>  </a:t>
            </a:r>
          </a:p>
        </p:txBody>
      </p:sp>
      <p:sp>
        <p:nvSpPr>
          <p:cNvPr id="103" name="Flowchart: Connector 102"/>
          <p:cNvSpPr/>
          <p:nvPr/>
        </p:nvSpPr>
        <p:spPr bwMode="auto">
          <a:xfrm>
            <a:off x="4799601" y="3724333"/>
            <a:ext cx="228600" cy="228600"/>
          </a:xfrm>
          <a:prstGeom prst="flowChartConnector">
            <a:avLst/>
          </a:prstGeom>
          <a:solidFill>
            <a:srgbClr val="C00000"/>
          </a:solidFill>
          <a:ln w="9525" cap="flat" cmpd="sng" algn="ctr">
            <a:solidFill>
              <a:srgbClr val="C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pitchFamily="122" charset="0"/>
              </a:rPr>
              <a:t>  </a:t>
            </a:r>
          </a:p>
        </p:txBody>
      </p:sp>
      <p:sp>
        <p:nvSpPr>
          <p:cNvPr id="104" name="Flowchart: Connector 103"/>
          <p:cNvSpPr/>
          <p:nvPr/>
        </p:nvSpPr>
        <p:spPr bwMode="auto">
          <a:xfrm>
            <a:off x="6875756" y="3724333"/>
            <a:ext cx="228600" cy="228600"/>
          </a:xfrm>
          <a:prstGeom prst="flowChartConnector">
            <a:avLst/>
          </a:prstGeom>
          <a:solidFill>
            <a:srgbClr val="C00000"/>
          </a:solidFill>
          <a:ln w="9525" cap="flat" cmpd="sng" algn="ctr">
            <a:solidFill>
              <a:srgbClr val="C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pitchFamily="122" charset="0"/>
              </a:rPr>
              <a:t>  </a:t>
            </a:r>
          </a:p>
        </p:txBody>
      </p:sp>
      <p:sp>
        <p:nvSpPr>
          <p:cNvPr id="106" name="Flowchart: Connector 105"/>
          <p:cNvSpPr/>
          <p:nvPr/>
        </p:nvSpPr>
        <p:spPr bwMode="auto">
          <a:xfrm>
            <a:off x="4384370" y="3724333"/>
            <a:ext cx="228600" cy="228600"/>
          </a:xfrm>
          <a:prstGeom prst="flowChartConnector">
            <a:avLst/>
          </a:prstGeom>
          <a:solidFill>
            <a:srgbClr val="C00000"/>
          </a:solidFill>
          <a:ln w="9525" cap="flat" cmpd="sng" algn="ctr">
            <a:solidFill>
              <a:srgbClr val="C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Times" pitchFamily="122" charset="0"/>
              </a:rPr>
              <a:t>  </a:t>
            </a:r>
          </a:p>
        </p:txBody>
      </p:sp>
      <p:sp>
        <p:nvSpPr>
          <p:cNvPr id="4" name="TextBox 3"/>
          <p:cNvSpPr txBox="1"/>
          <p:nvPr/>
        </p:nvSpPr>
        <p:spPr>
          <a:xfrm>
            <a:off x="3165170" y="5208138"/>
            <a:ext cx="4302430" cy="461665"/>
          </a:xfrm>
          <a:prstGeom prst="rect">
            <a:avLst/>
          </a:prstGeom>
          <a:solidFill>
            <a:srgbClr val="FF0000"/>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dirty="0" smtClean="0">
                <a:solidFill>
                  <a:schemeClr val="bg1"/>
                </a:solidFill>
              </a:rPr>
              <a:t>Unbound Delivery Time</a:t>
            </a:r>
            <a:endParaRPr lang="en-US" dirty="0">
              <a:solidFill>
                <a:schemeClr val="bg1"/>
              </a:solidFill>
            </a:endParaRPr>
          </a:p>
        </p:txBody>
      </p:sp>
      <p:sp>
        <p:nvSpPr>
          <p:cNvPr id="30" name="TextBox 29"/>
          <p:cNvSpPr txBox="1"/>
          <p:nvPr/>
        </p:nvSpPr>
        <p:spPr>
          <a:xfrm>
            <a:off x="3482576" y="4008604"/>
            <a:ext cx="2994424" cy="400110"/>
          </a:xfrm>
          <a:prstGeom prst="rect">
            <a:avLst/>
          </a:prstGeom>
          <a:noFill/>
        </p:spPr>
        <p:txBody>
          <a:bodyPr wrap="square" rtlCol="0" anchor="ctr">
            <a:spAutoFit/>
          </a:bodyPr>
          <a:lstStyle/>
          <a:p>
            <a:pPr algn="ctr"/>
            <a:r>
              <a:rPr lang="en-US" sz="2000" b="1" dirty="0" smtClean="0"/>
              <a:t>Android Framework</a:t>
            </a:r>
            <a:endParaRPr lang="en-US" sz="2000" b="1" dirty="0"/>
          </a:p>
        </p:txBody>
      </p:sp>
      <p:sp>
        <p:nvSpPr>
          <p:cNvPr id="34" name="页脚占位符 33"/>
          <p:cNvSpPr>
            <a:spLocks noGrp="1"/>
          </p:cNvSpPr>
          <p:nvPr>
            <p:ph type="ftr" sz="quarter" idx="3"/>
          </p:nvPr>
        </p:nvSpPr>
        <p:spPr>
          <a:xfrm>
            <a:off x="685800" y="6400800"/>
            <a:ext cx="3886200" cy="365125"/>
          </a:xfrm>
        </p:spPr>
        <p:txBody>
          <a:bodyPr/>
          <a:lstStyle/>
          <a:p>
            <a:r>
              <a:rPr lang="en-US" smtClean="0"/>
              <a:t>http://rtdroid.cse.buffalo.edu</a:t>
            </a:r>
            <a:endParaRPr lang="en-US" dirty="0"/>
          </a:p>
        </p:txBody>
      </p:sp>
      <p:sp>
        <p:nvSpPr>
          <p:cNvPr id="39" name="灯片编号占位符 8"/>
          <p:cNvSpPr>
            <a:spLocks noGrp="1"/>
          </p:cNvSpPr>
          <p:nvPr>
            <p:ph type="sldNum" sz="quarter" idx="10"/>
          </p:nvPr>
        </p:nvSpPr>
        <p:spPr>
          <a:xfrm>
            <a:off x="4714876" y="6407836"/>
            <a:ext cx="3962400" cy="342900"/>
          </a:xfrm>
        </p:spPr>
        <p:txBody>
          <a:bodyPr/>
          <a:lstStyle/>
          <a:p>
            <a:pPr algn="r"/>
            <a:fld id="{F609543F-BDCB-4654-B7D7-E8D142F13C05}" type="slidenum">
              <a:rPr lang="en-US" smtClean="0"/>
              <a:pPr algn="r"/>
              <a:t>8</a:t>
            </a:fld>
            <a:r>
              <a:rPr lang="en-US" dirty="0" smtClean="0"/>
              <a:t> / 19</a:t>
            </a:r>
            <a:endParaRPr lang="en-US" dirty="0"/>
          </a:p>
        </p:txBody>
      </p:sp>
      <p:sp>
        <p:nvSpPr>
          <p:cNvPr id="5" name="Rounded Rectangle 4"/>
          <p:cNvSpPr/>
          <p:nvPr/>
        </p:nvSpPr>
        <p:spPr bwMode="auto">
          <a:xfrm>
            <a:off x="3814222" y="3530138"/>
            <a:ext cx="901794" cy="590392"/>
          </a:xfrm>
          <a:prstGeom prst="roundRect">
            <a:avLst/>
          </a:prstGeom>
          <a:noFill/>
          <a:ln>
            <a:solidFill>
              <a:schemeClr val="tx1"/>
            </a:solidFill>
            <a:prstDash val="sysDot"/>
            <a:headEnd type="none" w="med" len="med"/>
            <a:tailEnd type="none" w="med" len="med"/>
          </a:ln>
        </p:spPr>
        <p:style>
          <a:lnRef idx="3">
            <a:schemeClr val="lt1"/>
          </a:lnRef>
          <a:fillRef idx="1">
            <a:schemeClr val="accent3"/>
          </a:fillRef>
          <a:effectRef idx="1">
            <a:schemeClr val="accent3"/>
          </a:effectRef>
          <a:fontRef idx="minor">
            <a:schemeClr val="lt1"/>
          </a:fontRef>
        </p:style>
        <p:txBody>
          <a:bodyPr vert="wordArtVertRtl"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smtClean="0">
              <a:ln>
                <a:noFill/>
              </a:ln>
              <a:solidFill>
                <a:schemeClr val="tx1"/>
              </a:solidFill>
              <a:effectLst/>
              <a:latin typeface="Times" pitchFamily="122" charset="0"/>
            </a:endParaRPr>
          </a:p>
        </p:txBody>
      </p:sp>
    </p:spTree>
    <p:custDataLst>
      <p:tags r:id="rId1"/>
    </p:custDataLst>
    <p:extLst>
      <p:ext uri="{BB962C8B-B14F-4D97-AF65-F5344CB8AC3E}">
        <p14:creationId xmlns:p14="http://schemas.microsoft.com/office/powerpoint/2010/main" val="3304855885"/>
      </p:ext>
    </p:extLst>
  </p:cSld>
  <p:clrMapOvr>
    <a:masterClrMapping/>
  </p:clrMapOvr>
  <mc:AlternateContent xmlns:mc="http://schemas.openxmlformats.org/markup-compatibility/2006" xmlns:p14="http://schemas.microsoft.com/office/powerpoint/2010/main">
    <mc:Choice Requires="p14">
      <p:transition spd="slow" p14:dur="2000" advTm="74786"/>
    </mc:Choice>
    <mc:Fallback xmlns="">
      <p:transition spd="slow" advTm="7478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0" presetClass="path" presetSubtype="0" accel="50000" decel="50000" fill="hold" grpId="1" nodeType="clickEffect">
                                  <p:stCondLst>
                                    <p:cond delay="0"/>
                                  </p:stCondLst>
                                  <p:childTnLst>
                                    <p:animMotion origin="layout" path="M -0.00469 0.00093 L 0.13906 -0.04858 " pathEditMode="relative" rAng="0" ptsTypes="AA">
                                      <p:cBhvr>
                                        <p:cTn id="58" dur="2000" fill="hold"/>
                                        <p:tgtEl>
                                          <p:spTgt spid="46"/>
                                        </p:tgtEl>
                                        <p:attrNameLst>
                                          <p:attrName>ppt_x</p:attrName>
                                          <p:attrName>ppt_y</p:attrName>
                                        </p:attrNameLst>
                                      </p:cBhvr>
                                      <p:rCtr x="7187" y="-2475"/>
                                    </p:animMotion>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circle(in)">
                                      <p:cBhvr>
                                        <p:cTn id="63" dur="2000"/>
                                        <p:tgtEl>
                                          <p:spTgt spid="5"/>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barn(inVertical)">
                                      <p:cBhvr>
                                        <p:cTn id="6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6" grpId="1" animBg="1"/>
      <p:bldP spid="49" grpId="0" animBg="1"/>
      <p:bldP spid="2" grpId="0"/>
      <p:bldP spid="51" grpId="0"/>
      <p:bldP spid="52" grpId="0" animBg="1"/>
      <p:bldP spid="3" grpId="0" animBg="1"/>
      <p:bldP spid="31" grpId="0" animBg="1"/>
      <p:bldP spid="8" grpId="0"/>
      <p:bldP spid="36" grpId="0"/>
      <p:bldP spid="37" grpId="0" animBg="1"/>
      <p:bldP spid="38" grpId="0" animBg="1"/>
      <p:bldP spid="48" grpId="0" animBg="1"/>
      <p:bldP spid="50" grpId="0" animBg="1"/>
      <p:bldP spid="53" grpId="0" animBg="1"/>
      <p:bldP spid="54" grpId="0" animBg="1"/>
      <p:bldP spid="9" grpId="0" animBg="1"/>
      <p:bldP spid="62" grpId="0" animBg="1"/>
      <p:bldP spid="100" grpId="0" animBg="1"/>
      <p:bldP spid="101" grpId="0" animBg="1"/>
      <p:bldP spid="102" grpId="0" animBg="1"/>
      <p:bldP spid="103" grpId="0" animBg="1"/>
      <p:bldP spid="104" grpId="0" animBg="1"/>
      <p:bldP spid="106" grpId="0" animBg="1"/>
      <p:bldP spid="4" grpId="0" animBg="1"/>
      <p:bldP spid="30" grpId="0"/>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5.3|6.6|0.2|20.5|7.5|18.5|11.9"/>
</p:tagLst>
</file>

<file path=ppt/tags/tag10.xml><?xml version="1.0" encoding="utf-8"?>
<p:tagLst xmlns:a="http://schemas.openxmlformats.org/drawingml/2006/main" xmlns:r="http://schemas.openxmlformats.org/officeDocument/2006/relationships" xmlns:p="http://schemas.openxmlformats.org/presentationml/2006/main">
  <p:tag name="TIMING" val="|14.7"/>
</p:tagLst>
</file>

<file path=ppt/tags/tag11.xml><?xml version="1.0" encoding="utf-8"?>
<p:tagLst xmlns:a="http://schemas.openxmlformats.org/drawingml/2006/main" xmlns:r="http://schemas.openxmlformats.org/officeDocument/2006/relationships" xmlns:p="http://schemas.openxmlformats.org/presentationml/2006/main">
  <p:tag name="TIMING" val="|14.7"/>
</p:tagLst>
</file>

<file path=ppt/tags/tag12.xml><?xml version="1.0" encoding="utf-8"?>
<p:tagLst xmlns:a="http://schemas.openxmlformats.org/drawingml/2006/main" xmlns:r="http://schemas.openxmlformats.org/officeDocument/2006/relationships" xmlns:p="http://schemas.openxmlformats.org/presentationml/2006/main">
  <p:tag name="TIMING" val="|73.9"/>
</p:tagLst>
</file>

<file path=ppt/tags/tag2.xml><?xml version="1.0" encoding="utf-8"?>
<p:tagLst xmlns:a="http://schemas.openxmlformats.org/drawingml/2006/main" xmlns:r="http://schemas.openxmlformats.org/officeDocument/2006/relationships" xmlns:p="http://schemas.openxmlformats.org/presentationml/2006/main">
  <p:tag name="TIMING" val="|5.3|6.6|0.2|20.5|7.5|18.5|11.9"/>
</p:tagLst>
</file>

<file path=ppt/tags/tag3.xml><?xml version="1.0" encoding="utf-8"?>
<p:tagLst xmlns:a="http://schemas.openxmlformats.org/drawingml/2006/main" xmlns:r="http://schemas.openxmlformats.org/officeDocument/2006/relationships" xmlns:p="http://schemas.openxmlformats.org/presentationml/2006/main">
  <p:tag name="TIMING" val="|5.3|6.6|0.2|20.5|7.5|18.5|11.9"/>
</p:tagLst>
</file>

<file path=ppt/tags/tag4.xml><?xml version="1.0" encoding="utf-8"?>
<p:tagLst xmlns:a="http://schemas.openxmlformats.org/drawingml/2006/main" xmlns:r="http://schemas.openxmlformats.org/officeDocument/2006/relationships" xmlns:p="http://schemas.openxmlformats.org/presentationml/2006/main">
  <p:tag name="TIMING" val="|5.3|6.6|0.2|20.5|7.5|18.5|11.9"/>
</p:tagLst>
</file>

<file path=ppt/tags/tag5.xml><?xml version="1.0" encoding="utf-8"?>
<p:tagLst xmlns:a="http://schemas.openxmlformats.org/drawingml/2006/main" xmlns:r="http://schemas.openxmlformats.org/officeDocument/2006/relationships" xmlns:p="http://schemas.openxmlformats.org/presentationml/2006/main">
  <p:tag name="TIMING" val="|5.3|6.6|0.2|20.5|7.5|18.5|11.9"/>
</p:tagLst>
</file>

<file path=ppt/tags/tag6.xml><?xml version="1.0" encoding="utf-8"?>
<p:tagLst xmlns:a="http://schemas.openxmlformats.org/drawingml/2006/main" xmlns:r="http://schemas.openxmlformats.org/officeDocument/2006/relationships" xmlns:p="http://schemas.openxmlformats.org/presentationml/2006/main">
  <p:tag name="TIMING" val="|13.6|1.8|33.7"/>
</p:tagLst>
</file>

<file path=ppt/tags/tag7.xml><?xml version="1.0" encoding="utf-8"?>
<p:tagLst xmlns:a="http://schemas.openxmlformats.org/drawingml/2006/main" xmlns:r="http://schemas.openxmlformats.org/officeDocument/2006/relationships" xmlns:p="http://schemas.openxmlformats.org/presentationml/2006/main">
  <p:tag name="TIMING" val="|22.1|30.9|32.9|12.5"/>
</p:tagLst>
</file>

<file path=ppt/tags/tag8.xml><?xml version="1.0" encoding="utf-8"?>
<p:tagLst xmlns:a="http://schemas.openxmlformats.org/drawingml/2006/main" xmlns:r="http://schemas.openxmlformats.org/officeDocument/2006/relationships" xmlns:p="http://schemas.openxmlformats.org/presentationml/2006/main">
  <p:tag name="TIMING" val="|22.1|30.9|32.9|12.5"/>
</p:tagLst>
</file>

<file path=ppt/tags/tag9.xml><?xml version="1.0" encoding="utf-8"?>
<p:tagLst xmlns:a="http://schemas.openxmlformats.org/drawingml/2006/main" xmlns:r="http://schemas.openxmlformats.org/officeDocument/2006/relationships" xmlns:p="http://schemas.openxmlformats.org/presentationml/2006/main">
  <p:tag name="TIMING" val="|3.8|1.4|31.3"/>
</p:tagLst>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wordArtVertRtl" wrap="square" lIns="91440" tIns="45720" rIns="91440" bIns="45720" numCol="1" rtlCol="0"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b="1" i="0" u="none" strike="noStrike" cap="none" normalizeH="0" baseline="0" dirty="0" smtClean="0">
            <a:ln>
              <a:noFill/>
            </a:ln>
            <a:solidFill>
              <a:schemeClr val="tx1"/>
            </a:solidFill>
            <a:effectLst/>
            <a:latin typeface="Times" pitchFamily="122" charset="0"/>
          </a:defRPr>
        </a:defPPr>
      </a:lstStyle>
      <a:style>
        <a:lnRef idx="3">
          <a:schemeClr val="lt1"/>
        </a:lnRef>
        <a:fillRef idx="1">
          <a:schemeClr val="accent3"/>
        </a:fillRef>
        <a:effectRef idx="1">
          <a:schemeClr val="accent3"/>
        </a:effectRef>
        <a:fontRef idx="minor">
          <a:schemeClr val="lt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9169</TotalTime>
  <Words>1912</Words>
  <Application>Microsoft Office PowerPoint</Application>
  <PresentationFormat>On-screen Show (4:3)</PresentationFormat>
  <Paragraphs>423</Paragraphs>
  <Slides>23</Slides>
  <Notes>22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Real-Time Sensing on Android </vt:lpstr>
      <vt:lpstr>Interest in Real-Time Android</vt:lpstr>
      <vt:lpstr>PowerPoint Presentation</vt:lpstr>
      <vt:lpstr>Sensor Event Driven Apps in Real-time</vt:lpstr>
      <vt:lpstr>PowerPoint Presentation</vt:lpstr>
      <vt:lpstr>Available Sensors in Android</vt:lpstr>
      <vt:lpstr>What Does the Android Sensor Architecture Provide?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Visit Us</vt:lpstr>
      <vt:lpstr>PowerPoint Presentation</vt:lpstr>
      <vt:lpstr>PowerPoint Presentation</vt:lpstr>
    </vt:vector>
  </TitlesOfParts>
  <Company>SUNY at Buffalo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Creative/News Services</dc:creator>
  <cp:lastModifiedBy>Yin Yan</cp:lastModifiedBy>
  <cp:revision>2630</cp:revision>
  <dcterms:created xsi:type="dcterms:W3CDTF">2013-10-20T23:07:21Z</dcterms:created>
  <dcterms:modified xsi:type="dcterms:W3CDTF">2014-10-14T04:59:53Z</dcterms:modified>
</cp:coreProperties>
</file>